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68" r:id="rId4"/>
    <p:sldId id="261" r:id="rId5"/>
    <p:sldId id="259" r:id="rId6"/>
    <p:sldId id="292" r:id="rId7"/>
    <p:sldId id="293" r:id="rId8"/>
    <p:sldId id="294" r:id="rId9"/>
    <p:sldId id="260" r:id="rId10"/>
    <p:sldId id="263" r:id="rId11"/>
    <p:sldId id="262" r:id="rId12"/>
    <p:sldId id="266" r:id="rId13"/>
    <p:sldId id="267" r:id="rId14"/>
    <p:sldId id="265" r:id="rId15"/>
    <p:sldId id="270" r:id="rId16"/>
    <p:sldId id="269" r:id="rId17"/>
    <p:sldId id="272" r:id="rId18"/>
    <p:sldId id="271" r:id="rId19"/>
    <p:sldId id="281" r:id="rId20"/>
    <p:sldId id="279" r:id="rId21"/>
    <p:sldId id="313" r:id="rId22"/>
    <p:sldId id="312" r:id="rId23"/>
    <p:sldId id="305" r:id="rId24"/>
    <p:sldId id="304" r:id="rId25"/>
    <p:sldId id="306" r:id="rId26"/>
    <p:sldId id="307" r:id="rId27"/>
    <p:sldId id="299" r:id="rId28"/>
    <p:sldId id="300" r:id="rId29"/>
    <p:sldId id="310" r:id="rId30"/>
    <p:sldId id="311" r:id="rId31"/>
    <p:sldId id="283" r:id="rId32"/>
    <p:sldId id="278" r:id="rId33"/>
    <p:sldId id="301" r:id="rId34"/>
    <p:sldId id="303" r:id="rId35"/>
    <p:sldId id="295" r:id="rId36"/>
    <p:sldId id="284" r:id="rId37"/>
    <p:sldId id="280" r:id="rId38"/>
    <p:sldId id="287" r:id="rId39"/>
    <p:sldId id="288" r:id="rId40"/>
    <p:sldId id="285" r:id="rId41"/>
    <p:sldId id="286" r:id="rId42"/>
    <p:sldId id="296" r:id="rId43"/>
    <p:sldId id="274" r:id="rId44"/>
    <p:sldId id="273" r:id="rId45"/>
    <p:sldId id="309" r:id="rId46"/>
    <p:sldId id="308" r:id="rId47"/>
    <p:sldId id="282" r:id="rId48"/>
    <p:sldId id="276" r:id="rId49"/>
    <p:sldId id="277" r:id="rId50"/>
    <p:sldId id="289" r:id="rId51"/>
    <p:sldId id="290" r:id="rId52"/>
    <p:sldId id="297" r:id="rId53"/>
    <p:sldId id="29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717"/>
    <a:srgbClr val="F2AE21"/>
    <a:srgbClr val="0062FF"/>
    <a:srgbClr val="670006"/>
    <a:srgbClr val="30B1FF"/>
    <a:srgbClr val="01926F"/>
    <a:srgbClr val="06668B"/>
    <a:srgbClr val="4F2197"/>
    <a:srgbClr val="EA5827"/>
    <a:srgbClr val="0073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0"/>
    <p:restoredTop sz="88989"/>
  </p:normalViewPr>
  <p:slideViewPr>
    <p:cSldViewPr snapToGrid="0" snapToObjects="1">
      <p:cViewPr>
        <p:scale>
          <a:sx n="94" d="100"/>
          <a:sy n="94" d="100"/>
        </p:scale>
        <p:origin x="13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2FAE0-3235-E24A-A911-6336D768E58C}" type="datetimeFigureOut">
              <a:rPr lang="en-US" smtClean="0"/>
              <a:t>3/21/21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FB32A-F114-C544-8CE6-18495C69B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30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Visualize event streams from cloud providers</a:t>
            </a:r>
          </a:p>
          <a:p>
            <a:r>
              <a:rPr lang="en-US" dirty="0"/>
              <a:t>Tradeoffs: Heavy on bandwidth, light on storage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Light on development/engineering for Grafana to be the interface to all cloud monitoring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default, in AWS, Lambda functions produce a CloudWatch Logs stream and standard metrics.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22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Provides time-series data for the following metrics about k8s clusters, nodes, pods, and containers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98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99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93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75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14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Users in your AWS account:</a:t>
            </a:r>
          </a:p>
          <a:p>
            <a:r>
              <a:rPr lang="en-US" dirty="0"/>
              <a:t>User belongs to Role</a:t>
            </a:r>
          </a:p>
          <a:p>
            <a:r>
              <a:rPr lang="en-US" dirty="0"/>
              <a:t>Policy is attached to Role</a:t>
            </a:r>
          </a:p>
          <a:p>
            <a:r>
              <a:rPr lang="en-US" dirty="0"/>
              <a:t>Policy grants ListMetrics and GetStatistics permissions to the Role</a:t>
            </a:r>
          </a:p>
          <a:p>
            <a:r>
              <a:rPr lang="en-US" dirty="0"/>
              <a:t>User is issued security credentials: an Access Key + Access Secret. </a:t>
            </a:r>
          </a:p>
          <a:p>
            <a:r>
              <a:rPr lang="en-US" dirty="0"/>
              <a:t>Credentials are used by Grafana to authenticate the the CloudWatch Data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49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SAML authentication integration Grafana users to log in by using an external SAML 2.0 Identity Provider (IdP).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enable this, Grafana becomes a Service Provider (SP) in the authentication flow, interacting with the IdP to exchange user information.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available in Grafana Enterprise v6.3+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59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SAML 2.0–authenticated users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IAM side of AWS: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TrustPolicy = Role trust policy specifies who can assume the role.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Policy = IAM permissions policy that specifies the AWS actions and resources that the federated user is allowed or denied access to.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 is attached to TrustPolicy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Grafana sends a request to CloudWatch to GetStatistics about an EC2 instance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request includes a header that identifies the user 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is authenticated by an External IdP (Secret Server) and authorized by the policy to GetStatistics.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34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3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40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Prometheus server collects all the data and stores it in its time-series database. </a:t>
            </a:r>
          </a:p>
          <a:p>
            <a:r>
              <a:rPr lang="en-US" dirty="0"/>
              <a:t>Prometheus is based upon a “pull” and not a “push” model. </a:t>
            </a:r>
          </a:p>
          <a:p>
            <a:r>
              <a:rPr lang="en-US" dirty="0"/>
              <a:t>Prometheus server reaches out and </a:t>
            </a:r>
            <a:r>
              <a:rPr lang="en-US" b="1" dirty="0"/>
              <a:t>pulls</a:t>
            </a:r>
            <a:r>
              <a:rPr lang="en-US" dirty="0"/>
              <a:t> metrics from all endpoints.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94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08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933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47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Prometheus server collects all the data and stores it in its time-series database. </a:t>
            </a:r>
          </a:p>
          <a:p>
            <a:r>
              <a:rPr lang="en-US" dirty="0"/>
              <a:t>Prometheus is based upon a “pull” and not a “push” model. </a:t>
            </a:r>
          </a:p>
          <a:p>
            <a:r>
              <a:rPr lang="en-US" dirty="0"/>
              <a:t>Prometheus server reaches out and </a:t>
            </a:r>
            <a:r>
              <a:rPr lang="en-US" b="1" dirty="0"/>
              <a:t>pulls</a:t>
            </a:r>
            <a:r>
              <a:rPr lang="en-US" dirty="0"/>
              <a:t> metrics from all endpoints.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71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09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83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248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405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58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182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623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50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device is associated with a Customer’s Grafana instance through a url scheme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343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288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521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734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78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OpenShift Container Platform clusters can be provisioned with persistent storage using NFS.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Persistent volumes (PVs) and persistent volume claims (PVCs) provide a convenient method for sharing a volume across a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885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166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74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fully extensible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524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280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Shut down customer Grafana container</a:t>
            </a:r>
          </a:p>
          <a:p>
            <a:r>
              <a:rPr lang="en-US" dirty="0"/>
              <a:t>Shut down customer Prometheus container</a:t>
            </a:r>
          </a:p>
          <a:p>
            <a:r>
              <a:rPr lang="en-US" dirty="0"/>
              <a:t>Remove customer data from persistent storage on the NAS/NFS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72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196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052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Exporters provide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 and OS metrics exposed by *NIX kernels.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780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061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Exporters provide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 and OS metrics exposed by *NIX kernels.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032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570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Through a custom Grafana Theme (Grafana CSS) - POC to demonstrate, but the default dark theme is pretty close </a:t>
            </a:r>
          </a:p>
          <a:p>
            <a:r>
              <a:rPr lang="en-US" dirty="0"/>
              <a:t>2. The Device API sidecar is designed to post-process responses and to enforce permissions to device data in a response, per customer</a:t>
            </a:r>
          </a:p>
          <a:p>
            <a:r>
              <a:rPr lang="en-US" dirty="0"/>
              <a:t>3. Operationalization is integral to the environment in which Grafana is deployed: the OpenShift cluster addresses operationalization needs.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4. Architectural decision is to run one instance per customer</a:t>
            </a:r>
          </a:p>
          <a:p>
            <a:r>
              <a:rPr lang="en-US" dirty="0"/>
              <a:t>5. There is no need because Grafana will be hosted in the Yellow Zone in OpenShift</a:t>
            </a:r>
          </a:p>
          <a:p>
            <a:r>
              <a:rPr lang="en-US" dirty="0"/>
              <a:t>6. Customers will not have direct access to Grafana panel queries</a:t>
            </a:r>
          </a:p>
          <a:p>
            <a:r>
              <a:rPr lang="en-US" dirty="0"/>
              <a:t>7. Terraform + Helm and/or an OpenShift Operator could automate Grafana + Prometheus deployments / onboarding</a:t>
            </a:r>
          </a:p>
          <a:p>
            <a:r>
              <a:rPr lang="en-US" dirty="0"/>
              <a:t>8. TBD –A SUMS REST API could integrate with SUMS data sources (flat files), and expose metrics to Grafana as a data source. </a:t>
            </a:r>
          </a:p>
          <a:p>
            <a:r>
              <a:rPr lang="en-US" dirty="0"/>
              <a:t>9. Use of a Prometheus exporter is expected to provide a wide range of metrics across a variety of device types. </a:t>
            </a:r>
          </a:p>
          <a:p>
            <a:r>
              <a:rPr lang="en-US" dirty="0"/>
              <a:t>10. Off-boarding happens by de-activating a device and shutting down Grafana/Prometheus instances. – See Persistent Storage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12. Network access to customer endpoint &lt;- exporter port open , how to secure in a way customer is ok.</a:t>
            </a:r>
          </a:p>
          <a:p>
            <a:r>
              <a:rPr lang="en-US" dirty="0"/>
              <a:t>13. API Gateway for Grafana/Prometheus</a:t>
            </a:r>
          </a:p>
          <a:p>
            <a:r>
              <a:rPr lang="en-US" dirty="0"/>
              <a:t>14. VMs or containerized apps running in a cloud provider, what is the model to pull data? </a:t>
            </a:r>
          </a:p>
          <a:p>
            <a:r>
              <a:rPr lang="en-US" dirty="0"/>
              <a:t>    - Prometheus static config to scrape direct from a cloud API</a:t>
            </a:r>
          </a:p>
          <a:p>
            <a:r>
              <a:rPr lang="en-US" dirty="0"/>
              <a:t>15.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366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Not needed for an MVP and a mobile persona no likely to want to interact with graphs on a mobile device. </a:t>
            </a:r>
          </a:p>
          <a:p>
            <a:pPr marL="228600" indent="-228600">
              <a:buAutoNum type="arabicPeriod"/>
            </a:pPr>
            <a:r>
              <a:rPr lang="en-US" dirty="0"/>
              <a:t>Panels support links, internal and external. But the surrounding elements in the web application are preferred as anchors, not Grafana panels. </a:t>
            </a:r>
          </a:p>
          <a:p>
            <a:pPr marL="457200" lvl="1" indent="0">
              <a:buNone/>
            </a:pPr>
            <a:r>
              <a:rPr lang="en-US" dirty="0"/>
              <a:t>An overlay (div over panel) could be used as an anchor, depends on use case</a:t>
            </a:r>
          </a:p>
          <a:p>
            <a:r>
              <a:rPr lang="en-US" dirty="0"/>
              <a:t>3. Don’t use iframe</a:t>
            </a:r>
          </a:p>
          <a:p>
            <a:r>
              <a:rPr lang="en-US" dirty="0"/>
              <a:t>4. Time to market is most significant factor in a native React charts approach. Solution also lacks the full end-to-end data flow, including multi-cloud. </a:t>
            </a:r>
          </a:p>
          <a:p>
            <a:r>
              <a:rPr lang="en-US" dirty="0"/>
              <a:t>5. Iframe url removes all elements, except zoom-in/out</a:t>
            </a:r>
          </a:p>
          <a:p>
            <a:endParaRPr lang="en-US" dirty="0"/>
          </a:p>
          <a:p>
            <a:r>
              <a:rPr lang="en-US" dirty="0"/>
              <a:t>Falcon</a:t>
            </a:r>
          </a:p>
          <a:p>
            <a:r>
              <a:rPr lang="en-US" dirty="0"/>
              <a:t>https://falcon-</a:t>
            </a:r>
            <a:r>
              <a:rPr lang="en-US" dirty="0" err="1"/>
              <a:t>experimental.mybluemix.net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Carbon Data Visualization</a:t>
            </a:r>
          </a:p>
          <a:p>
            <a:r>
              <a:rPr lang="en-US" dirty="0"/>
              <a:t>https://</a:t>
            </a:r>
            <a:r>
              <a:rPr lang="en-US" dirty="0" err="1"/>
              <a:t>www.carbondesignsystem.com</a:t>
            </a:r>
            <a:r>
              <a:rPr lang="en-US" dirty="0"/>
              <a:t>/data-visualization/getting-started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59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SUMS -&gt; ask John M. </a:t>
            </a:r>
          </a:p>
          <a:p>
            <a:r>
              <a:rPr lang="en-US" dirty="0"/>
              <a:t>System Health vs. System Alert </a:t>
            </a:r>
          </a:p>
          <a:p>
            <a:r>
              <a:rPr lang="en-US" dirty="0"/>
              <a:t>How to collect data for System Health? </a:t>
            </a:r>
          </a:p>
          <a:p>
            <a:endParaRPr lang="en-US" dirty="0"/>
          </a:p>
          <a:p>
            <a:r>
              <a:rPr lang="en-US" dirty="0"/>
              <a:t>Run Grafana in IBM Cloud K8s, authenticate to time-series data sources, define panels for hardware metrics, </a:t>
            </a:r>
            <a:r>
              <a:rPr lang="en-US" dirty="0" err="1"/>
              <a:t>cpu</a:t>
            </a:r>
            <a:r>
              <a:rPr lang="en-US" dirty="0"/>
              <a:t>, memory, disk, </a:t>
            </a:r>
            <a:r>
              <a:rPr lang="en-US" dirty="0" err="1"/>
              <a:t>i</a:t>
            </a:r>
            <a:r>
              <a:rPr lang="en-US" dirty="0"/>
              <a:t>/o, etc. </a:t>
            </a:r>
          </a:p>
          <a:p>
            <a:r>
              <a:rPr lang="en-US" dirty="0"/>
              <a:t>Embed png rendered panels in Horizon Web, or refresh/reload in/place interactively through iframes</a:t>
            </a:r>
          </a:p>
          <a:p>
            <a:endParaRPr lang="en-US" dirty="0"/>
          </a:p>
          <a:p>
            <a:r>
              <a:rPr lang="en-US" dirty="0"/>
              <a:t>Grafana as a control plane management service</a:t>
            </a:r>
          </a:p>
          <a:p>
            <a:r>
              <a:rPr lang="en-US" dirty="0"/>
              <a:t>Scale horizontally by adding more pods. </a:t>
            </a:r>
          </a:p>
          <a:p>
            <a:r>
              <a:rPr lang="en-US" dirty="0"/>
              <a:t>Visualize normalized telemetry data from cloud-based data sources and time-series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566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492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193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472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72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22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32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51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8FB32A-F114-C544-8CE6-18495C69B7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99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73653-4B0C-FE4A-8510-790BDBFCF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2EDE0-4D10-6E4C-ABF5-493A748F4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0DF2A-CC7F-0145-8533-E105675D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5008-281E-024F-A467-8373341962C3}" type="datetimeFigureOut">
              <a:rPr lang="en-US" smtClean="0"/>
              <a:t>3/21/21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0CC9C-2B81-E34C-8672-D4A1745B5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230F0-DD61-2646-B0B0-1EB495672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D0625-D8B7-5B41-8624-18C2F9EE8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24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AF62A-DB3A-124D-B224-38C52849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014F70-7C5B-AC4B-9F37-D61C6A065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9FAE4-80EC-464D-B74C-C967F17A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5008-281E-024F-A467-8373341962C3}" type="datetimeFigureOut">
              <a:rPr lang="en-US" smtClean="0"/>
              <a:t>3/21/21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1A8F7-89B0-9D4D-90F3-A2AD21B9B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8EE2F-1A76-A04A-8FE3-A4696A2A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D0625-D8B7-5B41-8624-18C2F9EE8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8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A7617D-AA1C-2643-93F8-A01EECED5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3444E-938D-B041-8DA6-97BEE38913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824E2-8326-4B4E-9368-391E2D1F1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5008-281E-024F-A467-8373341962C3}" type="datetimeFigureOut">
              <a:rPr lang="en-US" smtClean="0"/>
              <a:t>3/21/21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A99F9-261F-0749-A7AB-83FB885C0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71C57-8E7C-C740-AAB2-BED5BA5AE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D0625-D8B7-5B41-8624-18C2F9EE8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05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155B-3B1F-E540-AC77-43A18D33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877F-0C0B-0043-8E94-27CE96D5B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5E5E3-1AD0-2242-8343-ABFB71DE1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5008-281E-024F-A467-8373341962C3}" type="datetimeFigureOut">
              <a:rPr lang="en-US" smtClean="0"/>
              <a:t>3/21/21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F519A-8AF4-3E45-9145-BCFBB2411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2B998-B3CB-8549-A81E-AF1A7B44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D0625-D8B7-5B41-8624-18C2F9EE8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24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77D5-F6EA-454A-900B-871C5F60E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59243-296C-FD4F-B8A9-BF7CAB640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2FADE-2B78-9643-AB3E-D0647A95C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5008-281E-024F-A467-8373341962C3}" type="datetimeFigureOut">
              <a:rPr lang="en-US" smtClean="0"/>
              <a:t>3/21/21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4E5F4-5EB1-C441-A2B0-C9AAB6EC1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DF99A-18CF-204F-BCB8-EA9EE2778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D0625-D8B7-5B41-8624-18C2F9EE8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55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6CF0-B231-4E4C-89B1-5970F2C33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000F9-11E0-DA41-895D-E6908183F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11259-596A-6C44-9001-A924E971C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6562C-60A6-044E-AD55-EAFE59AD6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5008-281E-024F-A467-8373341962C3}" type="datetimeFigureOut">
              <a:rPr lang="en-US" smtClean="0"/>
              <a:t>3/21/21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35F0F-C595-3E4A-AB77-4FB1061F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A44A8-F249-944E-84AC-4601AC202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D0625-D8B7-5B41-8624-18C2F9EE8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61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64A2-EAAD-8A4F-9376-7912F7AC0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8BAA5-D2F8-964E-8F63-3AC0A5156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BC507-9674-B144-A512-EDD2FFA61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797A7E-545B-5742-A60A-5A0DDEFCCB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CA7EEA-B55A-C341-AD93-8D58CA6139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3EB41-E751-4D41-BEDE-959EA024B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5008-281E-024F-A467-8373341962C3}" type="datetimeFigureOut">
              <a:rPr lang="en-US" smtClean="0"/>
              <a:t>3/21/21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2498C1-E64A-9749-8E03-9A5865033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DC8156-A462-2740-9F6C-7CF47D17B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D0625-D8B7-5B41-8624-18C2F9EE8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55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0FEA8-37F2-5C47-804F-2D07DA206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F28B65-ABD7-6544-ACE4-AF1AF484E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5008-281E-024F-A467-8373341962C3}" type="datetimeFigureOut">
              <a:rPr lang="en-US" smtClean="0"/>
              <a:t>3/21/21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31895-769E-944D-A40E-9E8B5F095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4EA51-8DB8-0C4D-B8A7-E2D3DF1F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D0625-D8B7-5B41-8624-18C2F9EE8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9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DF7003-872A-B34E-A71B-6A7543616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5008-281E-024F-A467-8373341962C3}" type="datetimeFigureOut">
              <a:rPr lang="en-US" smtClean="0"/>
              <a:t>3/21/21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E897D0-99BD-174D-A2FA-6B15A611A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9AD8F-FFAE-BE47-8155-2825C53A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D0625-D8B7-5B41-8624-18C2F9EE8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1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8C437-B50C-0F4D-B979-26ADCCBAC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2E5A-2C61-7242-83B1-85CE1BBE3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6CFA0-251D-2D48-A3C6-B8692C892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C550CA-04F1-6844-A749-9928F4625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5008-281E-024F-A467-8373341962C3}" type="datetimeFigureOut">
              <a:rPr lang="en-US" smtClean="0"/>
              <a:t>3/21/21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BB990-C35B-1744-BA08-3A360B256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3155B-8BD7-934A-B52D-B00DA357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D0625-D8B7-5B41-8624-18C2F9EE8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1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89717-C232-554C-B1A0-A8CC1F58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22E169-F20F-254F-A0F0-22634F26C8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E5124-814A-9D4B-B571-AB9CCD205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EA22B-B110-0F45-A664-C2EFD233F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55008-281E-024F-A467-8373341962C3}" type="datetimeFigureOut">
              <a:rPr lang="en-US" smtClean="0"/>
              <a:t>3/21/21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B998B-B97C-D443-955E-865DD89B3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4EC72-EAB3-DF48-B5DD-4CD89384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D0625-D8B7-5B41-8624-18C2F9EE8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3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9D45BF-46FF-E949-83F0-B32AD8782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38B42-AD47-344E-BBD7-D338A0D51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F9078-779B-F44F-972B-FC5B4F32E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55008-281E-024F-A467-8373341962C3}" type="datetimeFigureOut">
              <a:rPr lang="en-US" smtClean="0"/>
              <a:t>3/21/21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32B96-BED1-D640-8D0A-3DB2A54BE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BEF4E-F27C-1743-BFBC-A6220F345E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D0625-D8B7-5B41-8624-18C2F9EE8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90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hyperlink" Target="http://commons.wikimedia.org/wiki/File:Golden_key_icon.sv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6.svg"/><Relationship Id="rId9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user-man-blue-person-avatar-296690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25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4.svg"/><Relationship Id="rId9" Type="http://schemas.openxmlformats.org/officeDocument/2006/relationships/image" Target="../media/image25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pngall.com/data-center-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en/user-man-blue-person-avatar-296690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en/user-man-blue-person-avatar-296690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rafana.com/docs/grafana/latest/features/datasources/influxdb/" TargetMode="External"/><Relationship Id="rId13" Type="http://schemas.openxmlformats.org/officeDocument/2006/relationships/hyperlink" Target="https://grafana.com/docs/grafana/latest/features/datasources/postgres/" TargetMode="External"/><Relationship Id="rId3" Type="http://schemas.openxmlformats.org/officeDocument/2006/relationships/hyperlink" Target="https://grafana.com/docs/grafana/latest/features/datasources/cloudwatch/" TargetMode="External"/><Relationship Id="rId7" Type="http://schemas.openxmlformats.org/officeDocument/2006/relationships/hyperlink" Target="https://grafana.com/docs/grafana/latest/features/datasources/graphite/" TargetMode="External"/><Relationship Id="rId12" Type="http://schemas.openxmlformats.org/officeDocument/2006/relationships/hyperlink" Target="https://grafana.com/docs/grafana/latest/features/datasources/opentsdb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rafana.com/docs/grafana/latest/features/datasources/cloudmonitoring/" TargetMode="External"/><Relationship Id="rId11" Type="http://schemas.openxmlformats.org/officeDocument/2006/relationships/hyperlink" Target="https://grafana.com/docs/grafana/latest/features/datasources/mysql/" TargetMode="External"/><Relationship Id="rId5" Type="http://schemas.openxmlformats.org/officeDocument/2006/relationships/hyperlink" Target="https://grafana.com/docs/grafana/latest/features/datasources/elasticsearch/" TargetMode="External"/><Relationship Id="rId15" Type="http://schemas.openxmlformats.org/officeDocument/2006/relationships/hyperlink" Target="https://grafana.com/docs/grafana/latest/features/datasources/testdata/" TargetMode="External"/><Relationship Id="rId10" Type="http://schemas.openxmlformats.org/officeDocument/2006/relationships/hyperlink" Target="https://grafana.com/docs/grafana/latest/features/datasources/mssql/" TargetMode="External"/><Relationship Id="rId4" Type="http://schemas.openxmlformats.org/officeDocument/2006/relationships/hyperlink" Target="https://grafana.com/docs/grafana/latest/features/datasources/azuremonitor/" TargetMode="External"/><Relationship Id="rId9" Type="http://schemas.openxmlformats.org/officeDocument/2006/relationships/hyperlink" Target="https://grafana.com/docs/grafana/latest/features/datasources/loki/" TargetMode="External"/><Relationship Id="rId14" Type="http://schemas.openxmlformats.org/officeDocument/2006/relationships/hyperlink" Target="https://grafana.com/docs/grafana/latest/features/datasources/prometheu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6D6854FD-D251-4249-A8C2-E2B69355ED1B}"/>
              </a:ext>
            </a:extLst>
          </p:cNvPr>
          <p:cNvSpPr txBox="1"/>
          <p:nvPr/>
        </p:nvSpPr>
        <p:spPr>
          <a:xfrm>
            <a:off x="2984458" y="2028616"/>
            <a:ext cx="622308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Bradley Hand" pitchFamily="2" charset="77"/>
              </a:rPr>
              <a:t>Health Dashboard </a:t>
            </a:r>
            <a:br>
              <a:rPr lang="en-US" sz="4400" dirty="0">
                <a:solidFill>
                  <a:schemeClr val="bg1"/>
                </a:solidFill>
                <a:latin typeface="Bradley Hand" pitchFamily="2" charset="77"/>
              </a:rPr>
            </a:br>
            <a:br>
              <a:rPr lang="en-US" sz="4400" dirty="0">
                <a:solidFill>
                  <a:schemeClr val="bg1"/>
                </a:solidFill>
                <a:latin typeface="Bradley Hand" pitchFamily="2" charset="77"/>
              </a:rPr>
            </a:br>
            <a:r>
              <a:rPr lang="en-US" sz="4400" dirty="0">
                <a:solidFill>
                  <a:schemeClr val="bg1"/>
                </a:solidFill>
                <a:latin typeface="Bradley Hand" pitchFamily="2" charset="77"/>
              </a:rPr>
              <a:t>Cloud Monitoring Architecture Concepts</a:t>
            </a:r>
          </a:p>
        </p:txBody>
      </p:sp>
    </p:spTree>
    <p:extLst>
      <p:ext uri="{BB962C8B-B14F-4D97-AF65-F5344CB8AC3E}">
        <p14:creationId xmlns:p14="http://schemas.microsoft.com/office/powerpoint/2010/main" val="1794901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7FF32F80-0383-4C4C-A170-45CA5D4D95D8}"/>
              </a:ext>
            </a:extLst>
          </p:cNvPr>
          <p:cNvSpPr/>
          <p:nvPr/>
        </p:nvSpPr>
        <p:spPr>
          <a:xfrm>
            <a:off x="7461539" y="726284"/>
            <a:ext cx="4126109" cy="1741517"/>
          </a:xfrm>
          <a:custGeom>
            <a:avLst/>
            <a:gdLst>
              <a:gd name="connsiteX0" fmla="*/ 0 w 4126109"/>
              <a:gd name="connsiteY0" fmla="*/ 0 h 1741517"/>
              <a:gd name="connsiteX1" fmla="*/ 4126109 w 4126109"/>
              <a:gd name="connsiteY1" fmla="*/ 0 h 1741517"/>
              <a:gd name="connsiteX2" fmla="*/ 4126109 w 4126109"/>
              <a:gd name="connsiteY2" fmla="*/ 1741517 h 1741517"/>
              <a:gd name="connsiteX3" fmla="*/ 0 w 4126109"/>
              <a:gd name="connsiteY3" fmla="*/ 1741517 h 1741517"/>
              <a:gd name="connsiteX4" fmla="*/ 0 w 4126109"/>
              <a:gd name="connsiteY4" fmla="*/ 0 h 174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6109" h="1741517" extrusionOk="0">
                <a:moveTo>
                  <a:pt x="0" y="0"/>
                </a:moveTo>
                <a:cubicBezTo>
                  <a:pt x="1840199" y="-109404"/>
                  <a:pt x="3512559" y="-69256"/>
                  <a:pt x="4126109" y="0"/>
                </a:cubicBezTo>
                <a:cubicBezTo>
                  <a:pt x="4166027" y="297554"/>
                  <a:pt x="4044019" y="1429026"/>
                  <a:pt x="4126109" y="1741517"/>
                </a:cubicBezTo>
                <a:cubicBezTo>
                  <a:pt x="3591207" y="1792437"/>
                  <a:pt x="737492" y="1666827"/>
                  <a:pt x="0" y="1741517"/>
                </a:cubicBezTo>
                <a:cubicBezTo>
                  <a:pt x="-39618" y="1304126"/>
                  <a:pt x="74181" y="867319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3F97C87-F471-7A4C-B58F-EEE168E88D41}"/>
              </a:ext>
            </a:extLst>
          </p:cNvPr>
          <p:cNvSpPr/>
          <p:nvPr/>
        </p:nvSpPr>
        <p:spPr>
          <a:xfrm>
            <a:off x="7461539" y="2697737"/>
            <a:ext cx="4126109" cy="1702999"/>
          </a:xfrm>
          <a:custGeom>
            <a:avLst/>
            <a:gdLst>
              <a:gd name="connsiteX0" fmla="*/ 0 w 4126109"/>
              <a:gd name="connsiteY0" fmla="*/ 0 h 1702999"/>
              <a:gd name="connsiteX1" fmla="*/ 4126109 w 4126109"/>
              <a:gd name="connsiteY1" fmla="*/ 0 h 1702999"/>
              <a:gd name="connsiteX2" fmla="*/ 4126109 w 4126109"/>
              <a:gd name="connsiteY2" fmla="*/ 1702999 h 1702999"/>
              <a:gd name="connsiteX3" fmla="*/ 0 w 4126109"/>
              <a:gd name="connsiteY3" fmla="*/ 1702999 h 1702999"/>
              <a:gd name="connsiteX4" fmla="*/ 0 w 4126109"/>
              <a:gd name="connsiteY4" fmla="*/ 0 h 170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6109" h="1702999" extrusionOk="0">
                <a:moveTo>
                  <a:pt x="0" y="0"/>
                </a:moveTo>
                <a:cubicBezTo>
                  <a:pt x="1840199" y="-109404"/>
                  <a:pt x="3512559" y="-69256"/>
                  <a:pt x="4126109" y="0"/>
                </a:cubicBezTo>
                <a:cubicBezTo>
                  <a:pt x="4274222" y="419977"/>
                  <a:pt x="4086092" y="1330938"/>
                  <a:pt x="4126109" y="1702999"/>
                </a:cubicBezTo>
                <a:cubicBezTo>
                  <a:pt x="3591207" y="1753919"/>
                  <a:pt x="737492" y="1628309"/>
                  <a:pt x="0" y="1702999"/>
                </a:cubicBezTo>
                <a:cubicBezTo>
                  <a:pt x="62370" y="956790"/>
                  <a:pt x="2937" y="589209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9010329-D270-0C4F-8F33-95962CA1D3A8}"/>
              </a:ext>
            </a:extLst>
          </p:cNvPr>
          <p:cNvSpPr/>
          <p:nvPr/>
        </p:nvSpPr>
        <p:spPr>
          <a:xfrm>
            <a:off x="7425914" y="4647240"/>
            <a:ext cx="4126109" cy="1574667"/>
          </a:xfrm>
          <a:custGeom>
            <a:avLst/>
            <a:gdLst>
              <a:gd name="connsiteX0" fmla="*/ 0 w 4126109"/>
              <a:gd name="connsiteY0" fmla="*/ 0 h 1574667"/>
              <a:gd name="connsiteX1" fmla="*/ 4126109 w 4126109"/>
              <a:gd name="connsiteY1" fmla="*/ 0 h 1574667"/>
              <a:gd name="connsiteX2" fmla="*/ 4126109 w 4126109"/>
              <a:gd name="connsiteY2" fmla="*/ 1574667 h 1574667"/>
              <a:gd name="connsiteX3" fmla="*/ 0 w 4126109"/>
              <a:gd name="connsiteY3" fmla="*/ 1574667 h 1574667"/>
              <a:gd name="connsiteX4" fmla="*/ 0 w 4126109"/>
              <a:gd name="connsiteY4" fmla="*/ 0 h 1574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6109" h="1574667" extrusionOk="0">
                <a:moveTo>
                  <a:pt x="0" y="0"/>
                </a:moveTo>
                <a:cubicBezTo>
                  <a:pt x="1840199" y="-109404"/>
                  <a:pt x="3512559" y="-69256"/>
                  <a:pt x="4126109" y="0"/>
                </a:cubicBezTo>
                <a:cubicBezTo>
                  <a:pt x="4139500" y="512504"/>
                  <a:pt x="4177450" y="1133437"/>
                  <a:pt x="4126109" y="1574667"/>
                </a:cubicBezTo>
                <a:cubicBezTo>
                  <a:pt x="3591207" y="1625587"/>
                  <a:pt x="737492" y="1499977"/>
                  <a:pt x="0" y="1574667"/>
                </a:cubicBezTo>
                <a:cubicBezTo>
                  <a:pt x="505" y="902456"/>
                  <a:pt x="-121401" y="410129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8D933CA-2D90-F74D-B7E4-AF703A04B3AF}"/>
              </a:ext>
            </a:extLst>
          </p:cNvPr>
          <p:cNvSpPr txBox="1"/>
          <p:nvPr/>
        </p:nvSpPr>
        <p:spPr>
          <a:xfrm>
            <a:off x="7589498" y="793899"/>
            <a:ext cx="1876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AWS CloudWatch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04E62BE-BD5C-9D4D-B297-7112A6613D17}"/>
              </a:ext>
            </a:extLst>
          </p:cNvPr>
          <p:cNvSpPr txBox="1"/>
          <p:nvPr/>
        </p:nvSpPr>
        <p:spPr>
          <a:xfrm>
            <a:off x="7589498" y="2738033"/>
            <a:ext cx="1876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Azure Monitor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0435E70-13C9-704E-AF7F-60E30311B5DD}"/>
              </a:ext>
            </a:extLst>
          </p:cNvPr>
          <p:cNvSpPr txBox="1"/>
          <p:nvPr/>
        </p:nvSpPr>
        <p:spPr>
          <a:xfrm>
            <a:off x="7589498" y="4682166"/>
            <a:ext cx="2533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Google Cloud Monitoring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F6FB9D6-1F9A-F14F-864E-3C010E0B0C63}"/>
              </a:ext>
            </a:extLst>
          </p:cNvPr>
          <p:cNvSpPr/>
          <p:nvPr/>
        </p:nvSpPr>
        <p:spPr>
          <a:xfrm>
            <a:off x="7776289" y="1198042"/>
            <a:ext cx="1169755" cy="457303"/>
          </a:xfrm>
          <a:custGeom>
            <a:avLst/>
            <a:gdLst>
              <a:gd name="connsiteX0" fmla="*/ 0 w 1169755"/>
              <a:gd name="connsiteY0" fmla="*/ 0 h 457303"/>
              <a:gd name="connsiteX1" fmla="*/ 1169755 w 1169755"/>
              <a:gd name="connsiteY1" fmla="*/ 0 h 457303"/>
              <a:gd name="connsiteX2" fmla="*/ 1169755 w 1169755"/>
              <a:gd name="connsiteY2" fmla="*/ 457303 h 457303"/>
              <a:gd name="connsiteX3" fmla="*/ 0 w 1169755"/>
              <a:gd name="connsiteY3" fmla="*/ 457303 h 457303"/>
              <a:gd name="connsiteX4" fmla="*/ 0 w 1169755"/>
              <a:gd name="connsiteY4" fmla="*/ 0 h 457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755" h="457303" extrusionOk="0">
                <a:moveTo>
                  <a:pt x="0" y="0"/>
                </a:moveTo>
                <a:cubicBezTo>
                  <a:pt x="425583" y="99660"/>
                  <a:pt x="880585" y="-91913"/>
                  <a:pt x="1169755" y="0"/>
                </a:cubicBezTo>
                <a:cubicBezTo>
                  <a:pt x="1155150" y="96483"/>
                  <a:pt x="1178383" y="319539"/>
                  <a:pt x="1169755" y="457303"/>
                </a:cubicBezTo>
                <a:cubicBezTo>
                  <a:pt x="745300" y="378018"/>
                  <a:pt x="260722" y="562006"/>
                  <a:pt x="0" y="457303"/>
                </a:cubicBezTo>
                <a:cubicBezTo>
                  <a:pt x="30080" y="301997"/>
                  <a:pt x="-22450" y="154933"/>
                  <a:pt x="0" y="0"/>
                </a:cubicBezTo>
                <a:close/>
              </a:path>
            </a:pathLst>
          </a:custGeom>
          <a:noFill/>
          <a:ln w="12700">
            <a:solidFill>
              <a:srgbClr val="30B1F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6002659-AD37-A848-AAE7-6B9F2B9FAA92}"/>
              </a:ext>
            </a:extLst>
          </p:cNvPr>
          <p:cNvSpPr/>
          <p:nvPr/>
        </p:nvSpPr>
        <p:spPr>
          <a:xfrm>
            <a:off x="9086863" y="1198042"/>
            <a:ext cx="1083673" cy="457303"/>
          </a:xfrm>
          <a:custGeom>
            <a:avLst/>
            <a:gdLst>
              <a:gd name="connsiteX0" fmla="*/ 0 w 1083673"/>
              <a:gd name="connsiteY0" fmla="*/ 0 h 457303"/>
              <a:gd name="connsiteX1" fmla="*/ 1083673 w 1083673"/>
              <a:gd name="connsiteY1" fmla="*/ 0 h 457303"/>
              <a:gd name="connsiteX2" fmla="*/ 1083673 w 1083673"/>
              <a:gd name="connsiteY2" fmla="*/ 457303 h 457303"/>
              <a:gd name="connsiteX3" fmla="*/ 0 w 1083673"/>
              <a:gd name="connsiteY3" fmla="*/ 457303 h 457303"/>
              <a:gd name="connsiteX4" fmla="*/ 0 w 1083673"/>
              <a:gd name="connsiteY4" fmla="*/ 0 h 457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3673" h="457303" extrusionOk="0">
                <a:moveTo>
                  <a:pt x="0" y="0"/>
                </a:moveTo>
                <a:cubicBezTo>
                  <a:pt x="234903" y="40063"/>
                  <a:pt x="844171" y="21264"/>
                  <a:pt x="1083673" y="0"/>
                </a:cubicBezTo>
                <a:cubicBezTo>
                  <a:pt x="1069068" y="96483"/>
                  <a:pt x="1092301" y="319539"/>
                  <a:pt x="1083673" y="457303"/>
                </a:cubicBezTo>
                <a:cubicBezTo>
                  <a:pt x="544073" y="484199"/>
                  <a:pt x="520022" y="378229"/>
                  <a:pt x="0" y="457303"/>
                </a:cubicBezTo>
                <a:cubicBezTo>
                  <a:pt x="30080" y="301997"/>
                  <a:pt x="-22450" y="154933"/>
                  <a:pt x="0" y="0"/>
                </a:cubicBezTo>
                <a:close/>
              </a:path>
            </a:pathLst>
          </a:custGeom>
          <a:noFill/>
          <a:ln w="12700">
            <a:solidFill>
              <a:srgbClr val="30B1F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63E8936-EE9A-A34D-B0E9-AEE9BC970482}"/>
              </a:ext>
            </a:extLst>
          </p:cNvPr>
          <p:cNvSpPr/>
          <p:nvPr/>
        </p:nvSpPr>
        <p:spPr>
          <a:xfrm>
            <a:off x="7776289" y="1775632"/>
            <a:ext cx="1169755" cy="457303"/>
          </a:xfrm>
          <a:custGeom>
            <a:avLst/>
            <a:gdLst>
              <a:gd name="connsiteX0" fmla="*/ 0 w 1169755"/>
              <a:gd name="connsiteY0" fmla="*/ 0 h 457303"/>
              <a:gd name="connsiteX1" fmla="*/ 1169755 w 1169755"/>
              <a:gd name="connsiteY1" fmla="*/ 0 h 457303"/>
              <a:gd name="connsiteX2" fmla="*/ 1169755 w 1169755"/>
              <a:gd name="connsiteY2" fmla="*/ 457303 h 457303"/>
              <a:gd name="connsiteX3" fmla="*/ 0 w 1169755"/>
              <a:gd name="connsiteY3" fmla="*/ 457303 h 457303"/>
              <a:gd name="connsiteX4" fmla="*/ 0 w 1169755"/>
              <a:gd name="connsiteY4" fmla="*/ 0 h 457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755" h="457303" extrusionOk="0">
                <a:moveTo>
                  <a:pt x="0" y="0"/>
                </a:moveTo>
                <a:cubicBezTo>
                  <a:pt x="425583" y="99660"/>
                  <a:pt x="880585" y="-91913"/>
                  <a:pt x="1169755" y="0"/>
                </a:cubicBezTo>
                <a:cubicBezTo>
                  <a:pt x="1155150" y="96483"/>
                  <a:pt x="1178383" y="319539"/>
                  <a:pt x="1169755" y="457303"/>
                </a:cubicBezTo>
                <a:cubicBezTo>
                  <a:pt x="745300" y="378018"/>
                  <a:pt x="260722" y="562006"/>
                  <a:pt x="0" y="457303"/>
                </a:cubicBezTo>
                <a:cubicBezTo>
                  <a:pt x="30080" y="301997"/>
                  <a:pt x="-22450" y="154933"/>
                  <a:pt x="0" y="0"/>
                </a:cubicBezTo>
                <a:close/>
              </a:path>
            </a:pathLst>
          </a:custGeom>
          <a:noFill/>
          <a:ln w="12700">
            <a:solidFill>
              <a:srgbClr val="30B1F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29FF8AE-3EAB-2340-995F-13C3F01D699A}"/>
              </a:ext>
            </a:extLst>
          </p:cNvPr>
          <p:cNvSpPr/>
          <p:nvPr/>
        </p:nvSpPr>
        <p:spPr>
          <a:xfrm>
            <a:off x="9086863" y="1775632"/>
            <a:ext cx="1083673" cy="457303"/>
          </a:xfrm>
          <a:custGeom>
            <a:avLst/>
            <a:gdLst>
              <a:gd name="connsiteX0" fmla="*/ 0 w 1083673"/>
              <a:gd name="connsiteY0" fmla="*/ 0 h 457303"/>
              <a:gd name="connsiteX1" fmla="*/ 1083673 w 1083673"/>
              <a:gd name="connsiteY1" fmla="*/ 0 h 457303"/>
              <a:gd name="connsiteX2" fmla="*/ 1083673 w 1083673"/>
              <a:gd name="connsiteY2" fmla="*/ 457303 h 457303"/>
              <a:gd name="connsiteX3" fmla="*/ 0 w 1083673"/>
              <a:gd name="connsiteY3" fmla="*/ 457303 h 457303"/>
              <a:gd name="connsiteX4" fmla="*/ 0 w 1083673"/>
              <a:gd name="connsiteY4" fmla="*/ 0 h 457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3673" h="457303" extrusionOk="0">
                <a:moveTo>
                  <a:pt x="0" y="0"/>
                </a:moveTo>
                <a:cubicBezTo>
                  <a:pt x="234903" y="40063"/>
                  <a:pt x="844171" y="21264"/>
                  <a:pt x="1083673" y="0"/>
                </a:cubicBezTo>
                <a:cubicBezTo>
                  <a:pt x="1069068" y="96483"/>
                  <a:pt x="1092301" y="319539"/>
                  <a:pt x="1083673" y="457303"/>
                </a:cubicBezTo>
                <a:cubicBezTo>
                  <a:pt x="544073" y="484199"/>
                  <a:pt x="520022" y="378229"/>
                  <a:pt x="0" y="457303"/>
                </a:cubicBezTo>
                <a:cubicBezTo>
                  <a:pt x="30080" y="301997"/>
                  <a:pt x="-22450" y="154933"/>
                  <a:pt x="0" y="0"/>
                </a:cubicBezTo>
                <a:close/>
              </a:path>
            </a:pathLst>
          </a:custGeom>
          <a:noFill/>
          <a:ln w="12700">
            <a:solidFill>
              <a:srgbClr val="30B1F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60F5ED1-FE52-9349-8476-AA61C6D10DD6}"/>
              </a:ext>
            </a:extLst>
          </p:cNvPr>
          <p:cNvSpPr/>
          <p:nvPr/>
        </p:nvSpPr>
        <p:spPr>
          <a:xfrm>
            <a:off x="10311355" y="1400619"/>
            <a:ext cx="1083673" cy="457303"/>
          </a:xfrm>
          <a:custGeom>
            <a:avLst/>
            <a:gdLst>
              <a:gd name="connsiteX0" fmla="*/ 0 w 1083673"/>
              <a:gd name="connsiteY0" fmla="*/ 0 h 457303"/>
              <a:gd name="connsiteX1" fmla="*/ 1083673 w 1083673"/>
              <a:gd name="connsiteY1" fmla="*/ 0 h 457303"/>
              <a:gd name="connsiteX2" fmla="*/ 1083673 w 1083673"/>
              <a:gd name="connsiteY2" fmla="*/ 457303 h 457303"/>
              <a:gd name="connsiteX3" fmla="*/ 0 w 1083673"/>
              <a:gd name="connsiteY3" fmla="*/ 457303 h 457303"/>
              <a:gd name="connsiteX4" fmla="*/ 0 w 1083673"/>
              <a:gd name="connsiteY4" fmla="*/ 0 h 457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3673" h="457303" extrusionOk="0">
                <a:moveTo>
                  <a:pt x="0" y="0"/>
                </a:moveTo>
                <a:cubicBezTo>
                  <a:pt x="234903" y="40063"/>
                  <a:pt x="844171" y="21264"/>
                  <a:pt x="1083673" y="0"/>
                </a:cubicBezTo>
                <a:cubicBezTo>
                  <a:pt x="1069068" y="96483"/>
                  <a:pt x="1092301" y="319539"/>
                  <a:pt x="1083673" y="457303"/>
                </a:cubicBezTo>
                <a:cubicBezTo>
                  <a:pt x="544073" y="484199"/>
                  <a:pt x="520022" y="378229"/>
                  <a:pt x="0" y="457303"/>
                </a:cubicBezTo>
                <a:cubicBezTo>
                  <a:pt x="30080" y="301997"/>
                  <a:pt x="-22450" y="154933"/>
                  <a:pt x="0" y="0"/>
                </a:cubicBezTo>
                <a:close/>
              </a:path>
            </a:pathLst>
          </a:custGeom>
          <a:noFill/>
          <a:ln w="12700">
            <a:solidFill>
              <a:srgbClr val="30B1F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DCDFD80-782A-084A-A426-BEFD9479A829}"/>
              </a:ext>
            </a:extLst>
          </p:cNvPr>
          <p:cNvSpPr txBox="1"/>
          <p:nvPr/>
        </p:nvSpPr>
        <p:spPr>
          <a:xfrm>
            <a:off x="7796121" y="1279236"/>
            <a:ext cx="1130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EC2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9417919-3383-894E-8699-C5117A14EB8E}"/>
              </a:ext>
            </a:extLst>
          </p:cNvPr>
          <p:cNvSpPr txBox="1"/>
          <p:nvPr/>
        </p:nvSpPr>
        <p:spPr>
          <a:xfrm>
            <a:off x="9158172" y="1290717"/>
            <a:ext cx="949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EBS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54D339F-06AE-0548-9774-9169E84C7513}"/>
              </a:ext>
            </a:extLst>
          </p:cNvPr>
          <p:cNvSpPr txBox="1"/>
          <p:nvPr/>
        </p:nvSpPr>
        <p:spPr>
          <a:xfrm>
            <a:off x="10392411" y="1461004"/>
            <a:ext cx="921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Lambda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405186A-6C22-374D-97D5-B30D1EE01484}"/>
              </a:ext>
            </a:extLst>
          </p:cNvPr>
          <p:cNvSpPr txBox="1"/>
          <p:nvPr/>
        </p:nvSpPr>
        <p:spPr>
          <a:xfrm>
            <a:off x="7788165" y="1817524"/>
            <a:ext cx="1118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Logs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032E9FB-4F87-114B-B593-7FC4B36C3953}"/>
              </a:ext>
            </a:extLst>
          </p:cNvPr>
          <p:cNvSpPr txBox="1"/>
          <p:nvPr/>
        </p:nvSpPr>
        <p:spPr>
          <a:xfrm>
            <a:off x="9098738" y="1828908"/>
            <a:ext cx="1020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RDS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A934C34-B4F6-B242-9AC7-23EE994A0D42}"/>
              </a:ext>
            </a:extLst>
          </p:cNvPr>
          <p:cNvSpPr/>
          <p:nvPr/>
        </p:nvSpPr>
        <p:spPr>
          <a:xfrm>
            <a:off x="7977154" y="3127333"/>
            <a:ext cx="1514279" cy="457303"/>
          </a:xfrm>
          <a:custGeom>
            <a:avLst/>
            <a:gdLst>
              <a:gd name="connsiteX0" fmla="*/ 0 w 1514279"/>
              <a:gd name="connsiteY0" fmla="*/ 0 h 457303"/>
              <a:gd name="connsiteX1" fmla="*/ 489617 w 1514279"/>
              <a:gd name="connsiteY1" fmla="*/ 0 h 457303"/>
              <a:gd name="connsiteX2" fmla="*/ 948948 w 1514279"/>
              <a:gd name="connsiteY2" fmla="*/ 0 h 457303"/>
              <a:gd name="connsiteX3" fmla="*/ 1514279 w 1514279"/>
              <a:gd name="connsiteY3" fmla="*/ 0 h 457303"/>
              <a:gd name="connsiteX4" fmla="*/ 1514279 w 1514279"/>
              <a:gd name="connsiteY4" fmla="*/ 457303 h 457303"/>
              <a:gd name="connsiteX5" fmla="*/ 1039805 w 1514279"/>
              <a:gd name="connsiteY5" fmla="*/ 457303 h 457303"/>
              <a:gd name="connsiteX6" fmla="*/ 504760 w 1514279"/>
              <a:gd name="connsiteY6" fmla="*/ 457303 h 457303"/>
              <a:gd name="connsiteX7" fmla="*/ 0 w 1514279"/>
              <a:gd name="connsiteY7" fmla="*/ 457303 h 457303"/>
              <a:gd name="connsiteX8" fmla="*/ 0 w 1514279"/>
              <a:gd name="connsiteY8" fmla="*/ 0 h 457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4279" h="457303" extrusionOk="0">
                <a:moveTo>
                  <a:pt x="0" y="0"/>
                </a:moveTo>
                <a:cubicBezTo>
                  <a:pt x="196035" y="5519"/>
                  <a:pt x="346657" y="3151"/>
                  <a:pt x="489617" y="0"/>
                </a:cubicBezTo>
                <a:cubicBezTo>
                  <a:pt x="632577" y="-3151"/>
                  <a:pt x="757457" y="-7355"/>
                  <a:pt x="948948" y="0"/>
                </a:cubicBezTo>
                <a:cubicBezTo>
                  <a:pt x="1140439" y="7355"/>
                  <a:pt x="1304306" y="6433"/>
                  <a:pt x="1514279" y="0"/>
                </a:cubicBezTo>
                <a:cubicBezTo>
                  <a:pt x="1502491" y="198420"/>
                  <a:pt x="1500144" y="252791"/>
                  <a:pt x="1514279" y="457303"/>
                </a:cubicBezTo>
                <a:cubicBezTo>
                  <a:pt x="1410930" y="473063"/>
                  <a:pt x="1152102" y="462471"/>
                  <a:pt x="1039805" y="457303"/>
                </a:cubicBezTo>
                <a:cubicBezTo>
                  <a:pt x="927508" y="452135"/>
                  <a:pt x="661901" y="430803"/>
                  <a:pt x="504760" y="457303"/>
                </a:cubicBezTo>
                <a:cubicBezTo>
                  <a:pt x="347620" y="483803"/>
                  <a:pt x="225683" y="438658"/>
                  <a:pt x="0" y="457303"/>
                </a:cubicBezTo>
                <a:cubicBezTo>
                  <a:pt x="-15356" y="336221"/>
                  <a:pt x="-4411" y="193556"/>
                  <a:pt x="0" y="0"/>
                </a:cubicBezTo>
                <a:close/>
              </a:path>
            </a:pathLst>
          </a:custGeom>
          <a:noFill/>
          <a:ln w="12700">
            <a:solidFill>
              <a:srgbClr val="30B1F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EB49860-71F0-7E40-9D29-24729BC85F0A}"/>
              </a:ext>
            </a:extLst>
          </p:cNvPr>
          <p:cNvSpPr/>
          <p:nvPr/>
        </p:nvSpPr>
        <p:spPr>
          <a:xfrm>
            <a:off x="9740593" y="3091706"/>
            <a:ext cx="1402844" cy="457303"/>
          </a:xfrm>
          <a:custGeom>
            <a:avLst/>
            <a:gdLst>
              <a:gd name="connsiteX0" fmla="*/ 0 w 1402844"/>
              <a:gd name="connsiteY0" fmla="*/ 0 h 457303"/>
              <a:gd name="connsiteX1" fmla="*/ 453586 w 1402844"/>
              <a:gd name="connsiteY1" fmla="*/ 0 h 457303"/>
              <a:gd name="connsiteX2" fmla="*/ 879116 w 1402844"/>
              <a:gd name="connsiteY2" fmla="*/ 0 h 457303"/>
              <a:gd name="connsiteX3" fmla="*/ 1402844 w 1402844"/>
              <a:gd name="connsiteY3" fmla="*/ 0 h 457303"/>
              <a:gd name="connsiteX4" fmla="*/ 1402844 w 1402844"/>
              <a:gd name="connsiteY4" fmla="*/ 457303 h 457303"/>
              <a:gd name="connsiteX5" fmla="*/ 963286 w 1402844"/>
              <a:gd name="connsiteY5" fmla="*/ 457303 h 457303"/>
              <a:gd name="connsiteX6" fmla="*/ 467615 w 1402844"/>
              <a:gd name="connsiteY6" fmla="*/ 457303 h 457303"/>
              <a:gd name="connsiteX7" fmla="*/ 0 w 1402844"/>
              <a:gd name="connsiteY7" fmla="*/ 457303 h 457303"/>
              <a:gd name="connsiteX8" fmla="*/ 0 w 1402844"/>
              <a:gd name="connsiteY8" fmla="*/ 0 h 457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2844" h="457303" extrusionOk="0">
                <a:moveTo>
                  <a:pt x="0" y="0"/>
                </a:moveTo>
                <a:cubicBezTo>
                  <a:pt x="151183" y="20072"/>
                  <a:pt x="347499" y="-8059"/>
                  <a:pt x="453586" y="0"/>
                </a:cubicBezTo>
                <a:cubicBezTo>
                  <a:pt x="559673" y="8059"/>
                  <a:pt x="710714" y="14297"/>
                  <a:pt x="879116" y="0"/>
                </a:cubicBezTo>
                <a:cubicBezTo>
                  <a:pt x="1047518" y="-14297"/>
                  <a:pt x="1199185" y="24593"/>
                  <a:pt x="1402844" y="0"/>
                </a:cubicBezTo>
                <a:cubicBezTo>
                  <a:pt x="1391056" y="198420"/>
                  <a:pt x="1388709" y="252791"/>
                  <a:pt x="1402844" y="457303"/>
                </a:cubicBezTo>
                <a:cubicBezTo>
                  <a:pt x="1312080" y="477961"/>
                  <a:pt x="1106354" y="461027"/>
                  <a:pt x="963286" y="457303"/>
                </a:cubicBezTo>
                <a:cubicBezTo>
                  <a:pt x="820218" y="453579"/>
                  <a:pt x="662321" y="462031"/>
                  <a:pt x="467615" y="457303"/>
                </a:cubicBezTo>
                <a:cubicBezTo>
                  <a:pt x="272909" y="452575"/>
                  <a:pt x="131234" y="453672"/>
                  <a:pt x="0" y="457303"/>
                </a:cubicBezTo>
                <a:cubicBezTo>
                  <a:pt x="-15356" y="336221"/>
                  <a:pt x="-4411" y="193556"/>
                  <a:pt x="0" y="0"/>
                </a:cubicBezTo>
                <a:close/>
              </a:path>
            </a:pathLst>
          </a:custGeom>
          <a:noFill/>
          <a:ln w="12700">
            <a:solidFill>
              <a:srgbClr val="30B1F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65B2E97-2478-6549-A989-482B92F8A5A4}"/>
              </a:ext>
            </a:extLst>
          </p:cNvPr>
          <p:cNvSpPr/>
          <p:nvPr/>
        </p:nvSpPr>
        <p:spPr>
          <a:xfrm>
            <a:off x="7977154" y="3704923"/>
            <a:ext cx="1514279" cy="457303"/>
          </a:xfrm>
          <a:custGeom>
            <a:avLst/>
            <a:gdLst>
              <a:gd name="connsiteX0" fmla="*/ 0 w 1514279"/>
              <a:gd name="connsiteY0" fmla="*/ 0 h 457303"/>
              <a:gd name="connsiteX1" fmla="*/ 489617 w 1514279"/>
              <a:gd name="connsiteY1" fmla="*/ 0 h 457303"/>
              <a:gd name="connsiteX2" fmla="*/ 948948 w 1514279"/>
              <a:gd name="connsiteY2" fmla="*/ 0 h 457303"/>
              <a:gd name="connsiteX3" fmla="*/ 1514279 w 1514279"/>
              <a:gd name="connsiteY3" fmla="*/ 0 h 457303"/>
              <a:gd name="connsiteX4" fmla="*/ 1514279 w 1514279"/>
              <a:gd name="connsiteY4" fmla="*/ 457303 h 457303"/>
              <a:gd name="connsiteX5" fmla="*/ 1039805 w 1514279"/>
              <a:gd name="connsiteY5" fmla="*/ 457303 h 457303"/>
              <a:gd name="connsiteX6" fmla="*/ 504760 w 1514279"/>
              <a:gd name="connsiteY6" fmla="*/ 457303 h 457303"/>
              <a:gd name="connsiteX7" fmla="*/ 0 w 1514279"/>
              <a:gd name="connsiteY7" fmla="*/ 457303 h 457303"/>
              <a:gd name="connsiteX8" fmla="*/ 0 w 1514279"/>
              <a:gd name="connsiteY8" fmla="*/ 0 h 457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4279" h="457303" extrusionOk="0">
                <a:moveTo>
                  <a:pt x="0" y="0"/>
                </a:moveTo>
                <a:cubicBezTo>
                  <a:pt x="196035" y="5519"/>
                  <a:pt x="346657" y="3151"/>
                  <a:pt x="489617" y="0"/>
                </a:cubicBezTo>
                <a:cubicBezTo>
                  <a:pt x="632577" y="-3151"/>
                  <a:pt x="757457" y="-7355"/>
                  <a:pt x="948948" y="0"/>
                </a:cubicBezTo>
                <a:cubicBezTo>
                  <a:pt x="1140439" y="7355"/>
                  <a:pt x="1304306" y="6433"/>
                  <a:pt x="1514279" y="0"/>
                </a:cubicBezTo>
                <a:cubicBezTo>
                  <a:pt x="1502491" y="198420"/>
                  <a:pt x="1500144" y="252791"/>
                  <a:pt x="1514279" y="457303"/>
                </a:cubicBezTo>
                <a:cubicBezTo>
                  <a:pt x="1410930" y="473063"/>
                  <a:pt x="1152102" y="462471"/>
                  <a:pt x="1039805" y="457303"/>
                </a:cubicBezTo>
                <a:cubicBezTo>
                  <a:pt x="927508" y="452135"/>
                  <a:pt x="661901" y="430803"/>
                  <a:pt x="504760" y="457303"/>
                </a:cubicBezTo>
                <a:cubicBezTo>
                  <a:pt x="347620" y="483803"/>
                  <a:pt x="225683" y="438658"/>
                  <a:pt x="0" y="457303"/>
                </a:cubicBezTo>
                <a:cubicBezTo>
                  <a:pt x="-15356" y="336221"/>
                  <a:pt x="-4411" y="193556"/>
                  <a:pt x="0" y="0"/>
                </a:cubicBezTo>
                <a:close/>
              </a:path>
            </a:pathLst>
          </a:custGeom>
          <a:noFill/>
          <a:ln w="12700">
            <a:solidFill>
              <a:srgbClr val="30B1F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C4F8F48-F672-0D4E-A4A0-27CE8D00EAC8}"/>
              </a:ext>
            </a:extLst>
          </p:cNvPr>
          <p:cNvSpPr/>
          <p:nvPr/>
        </p:nvSpPr>
        <p:spPr>
          <a:xfrm>
            <a:off x="9740593" y="3669296"/>
            <a:ext cx="1402844" cy="457303"/>
          </a:xfrm>
          <a:custGeom>
            <a:avLst/>
            <a:gdLst>
              <a:gd name="connsiteX0" fmla="*/ 0 w 1402844"/>
              <a:gd name="connsiteY0" fmla="*/ 0 h 457303"/>
              <a:gd name="connsiteX1" fmla="*/ 453586 w 1402844"/>
              <a:gd name="connsiteY1" fmla="*/ 0 h 457303"/>
              <a:gd name="connsiteX2" fmla="*/ 879116 w 1402844"/>
              <a:gd name="connsiteY2" fmla="*/ 0 h 457303"/>
              <a:gd name="connsiteX3" fmla="*/ 1402844 w 1402844"/>
              <a:gd name="connsiteY3" fmla="*/ 0 h 457303"/>
              <a:gd name="connsiteX4" fmla="*/ 1402844 w 1402844"/>
              <a:gd name="connsiteY4" fmla="*/ 457303 h 457303"/>
              <a:gd name="connsiteX5" fmla="*/ 963286 w 1402844"/>
              <a:gd name="connsiteY5" fmla="*/ 457303 h 457303"/>
              <a:gd name="connsiteX6" fmla="*/ 467615 w 1402844"/>
              <a:gd name="connsiteY6" fmla="*/ 457303 h 457303"/>
              <a:gd name="connsiteX7" fmla="*/ 0 w 1402844"/>
              <a:gd name="connsiteY7" fmla="*/ 457303 h 457303"/>
              <a:gd name="connsiteX8" fmla="*/ 0 w 1402844"/>
              <a:gd name="connsiteY8" fmla="*/ 0 h 457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2844" h="457303" extrusionOk="0">
                <a:moveTo>
                  <a:pt x="0" y="0"/>
                </a:moveTo>
                <a:cubicBezTo>
                  <a:pt x="151183" y="20072"/>
                  <a:pt x="347499" y="-8059"/>
                  <a:pt x="453586" y="0"/>
                </a:cubicBezTo>
                <a:cubicBezTo>
                  <a:pt x="559673" y="8059"/>
                  <a:pt x="710714" y="14297"/>
                  <a:pt x="879116" y="0"/>
                </a:cubicBezTo>
                <a:cubicBezTo>
                  <a:pt x="1047518" y="-14297"/>
                  <a:pt x="1199185" y="24593"/>
                  <a:pt x="1402844" y="0"/>
                </a:cubicBezTo>
                <a:cubicBezTo>
                  <a:pt x="1391056" y="198420"/>
                  <a:pt x="1388709" y="252791"/>
                  <a:pt x="1402844" y="457303"/>
                </a:cubicBezTo>
                <a:cubicBezTo>
                  <a:pt x="1312080" y="477961"/>
                  <a:pt x="1106354" y="461027"/>
                  <a:pt x="963286" y="457303"/>
                </a:cubicBezTo>
                <a:cubicBezTo>
                  <a:pt x="820218" y="453579"/>
                  <a:pt x="662321" y="462031"/>
                  <a:pt x="467615" y="457303"/>
                </a:cubicBezTo>
                <a:cubicBezTo>
                  <a:pt x="272909" y="452575"/>
                  <a:pt x="131234" y="453672"/>
                  <a:pt x="0" y="457303"/>
                </a:cubicBezTo>
                <a:cubicBezTo>
                  <a:pt x="-15356" y="336221"/>
                  <a:pt x="-4411" y="193556"/>
                  <a:pt x="0" y="0"/>
                </a:cubicBezTo>
                <a:close/>
              </a:path>
            </a:pathLst>
          </a:custGeom>
          <a:noFill/>
          <a:ln w="12700">
            <a:solidFill>
              <a:srgbClr val="30B1F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B00855E-75D4-3748-B0F0-6C1AEC2BBDCB}"/>
              </a:ext>
            </a:extLst>
          </p:cNvPr>
          <p:cNvSpPr txBox="1"/>
          <p:nvPr/>
        </p:nvSpPr>
        <p:spPr>
          <a:xfrm>
            <a:off x="8176800" y="3234535"/>
            <a:ext cx="1130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Monitor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465DA24-63FD-4943-AD31-DE400ED462B1}"/>
              </a:ext>
            </a:extLst>
          </p:cNvPr>
          <p:cNvSpPr txBox="1"/>
          <p:nvPr/>
        </p:nvSpPr>
        <p:spPr>
          <a:xfrm>
            <a:off x="9954583" y="3087956"/>
            <a:ext cx="949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App Insights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4B18387-9666-274F-A267-B8C774015C0F}"/>
              </a:ext>
            </a:extLst>
          </p:cNvPr>
          <p:cNvSpPr txBox="1"/>
          <p:nvPr/>
        </p:nvSpPr>
        <p:spPr>
          <a:xfrm>
            <a:off x="8188676" y="3795074"/>
            <a:ext cx="1118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Log Analytics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FD7AFAA-C109-1F40-A5DF-B7F57687FC56}"/>
              </a:ext>
            </a:extLst>
          </p:cNvPr>
          <p:cNvSpPr txBox="1"/>
          <p:nvPr/>
        </p:nvSpPr>
        <p:spPr>
          <a:xfrm>
            <a:off x="9907861" y="3672392"/>
            <a:ext cx="102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Insights Analytics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747238A-7660-A145-A315-17D211BA86BA}"/>
              </a:ext>
            </a:extLst>
          </p:cNvPr>
          <p:cNvSpPr/>
          <p:nvPr/>
        </p:nvSpPr>
        <p:spPr>
          <a:xfrm>
            <a:off x="7738308" y="5198989"/>
            <a:ext cx="1630024" cy="695799"/>
          </a:xfrm>
          <a:custGeom>
            <a:avLst/>
            <a:gdLst>
              <a:gd name="connsiteX0" fmla="*/ 0 w 1630024"/>
              <a:gd name="connsiteY0" fmla="*/ 0 h 695799"/>
              <a:gd name="connsiteX1" fmla="*/ 527041 w 1630024"/>
              <a:gd name="connsiteY1" fmla="*/ 0 h 695799"/>
              <a:gd name="connsiteX2" fmla="*/ 1021482 w 1630024"/>
              <a:gd name="connsiteY2" fmla="*/ 0 h 695799"/>
              <a:gd name="connsiteX3" fmla="*/ 1630024 w 1630024"/>
              <a:gd name="connsiteY3" fmla="*/ 0 h 695799"/>
              <a:gd name="connsiteX4" fmla="*/ 1630024 w 1630024"/>
              <a:gd name="connsiteY4" fmla="*/ 695799 h 695799"/>
              <a:gd name="connsiteX5" fmla="*/ 1119283 w 1630024"/>
              <a:gd name="connsiteY5" fmla="*/ 695799 h 695799"/>
              <a:gd name="connsiteX6" fmla="*/ 543341 w 1630024"/>
              <a:gd name="connsiteY6" fmla="*/ 695799 h 695799"/>
              <a:gd name="connsiteX7" fmla="*/ 0 w 1630024"/>
              <a:gd name="connsiteY7" fmla="*/ 695799 h 695799"/>
              <a:gd name="connsiteX8" fmla="*/ 0 w 1630024"/>
              <a:gd name="connsiteY8" fmla="*/ 0 h 695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024" h="695799" extrusionOk="0">
                <a:moveTo>
                  <a:pt x="0" y="0"/>
                </a:moveTo>
                <a:cubicBezTo>
                  <a:pt x="182003" y="18493"/>
                  <a:pt x="319907" y="19695"/>
                  <a:pt x="527041" y="0"/>
                </a:cubicBezTo>
                <a:cubicBezTo>
                  <a:pt x="734175" y="-19695"/>
                  <a:pt x="901857" y="12794"/>
                  <a:pt x="1021482" y="0"/>
                </a:cubicBezTo>
                <a:cubicBezTo>
                  <a:pt x="1141107" y="-12794"/>
                  <a:pt x="1427931" y="-4116"/>
                  <a:pt x="1630024" y="0"/>
                </a:cubicBezTo>
                <a:cubicBezTo>
                  <a:pt x="1620726" y="312367"/>
                  <a:pt x="1650646" y="402937"/>
                  <a:pt x="1630024" y="695799"/>
                </a:cubicBezTo>
                <a:cubicBezTo>
                  <a:pt x="1526567" y="708706"/>
                  <a:pt x="1303832" y="719320"/>
                  <a:pt x="1119283" y="695799"/>
                </a:cubicBezTo>
                <a:cubicBezTo>
                  <a:pt x="934734" y="672278"/>
                  <a:pt x="750787" y="678058"/>
                  <a:pt x="543341" y="695799"/>
                </a:cubicBezTo>
                <a:cubicBezTo>
                  <a:pt x="335895" y="713540"/>
                  <a:pt x="158192" y="720743"/>
                  <a:pt x="0" y="695799"/>
                </a:cubicBezTo>
                <a:cubicBezTo>
                  <a:pt x="-18097" y="511747"/>
                  <a:pt x="1111" y="237925"/>
                  <a:pt x="0" y="0"/>
                </a:cubicBezTo>
                <a:close/>
              </a:path>
            </a:pathLst>
          </a:custGeom>
          <a:noFill/>
          <a:ln w="12700">
            <a:solidFill>
              <a:srgbClr val="30B1F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0EC4A86-E902-0642-9147-E183BC4CF6DA}"/>
              </a:ext>
            </a:extLst>
          </p:cNvPr>
          <p:cNvSpPr txBox="1"/>
          <p:nvPr/>
        </p:nvSpPr>
        <p:spPr>
          <a:xfrm>
            <a:off x="7966801" y="5316054"/>
            <a:ext cx="1118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Monitoring API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0DF1D68-61B4-7747-A2D9-DCBA457421AF}"/>
              </a:ext>
            </a:extLst>
          </p:cNvPr>
          <p:cNvSpPr/>
          <p:nvPr/>
        </p:nvSpPr>
        <p:spPr>
          <a:xfrm>
            <a:off x="9597648" y="5198989"/>
            <a:ext cx="1630024" cy="695799"/>
          </a:xfrm>
          <a:custGeom>
            <a:avLst/>
            <a:gdLst>
              <a:gd name="connsiteX0" fmla="*/ 0 w 1630024"/>
              <a:gd name="connsiteY0" fmla="*/ 0 h 695799"/>
              <a:gd name="connsiteX1" fmla="*/ 527041 w 1630024"/>
              <a:gd name="connsiteY1" fmla="*/ 0 h 695799"/>
              <a:gd name="connsiteX2" fmla="*/ 1021482 w 1630024"/>
              <a:gd name="connsiteY2" fmla="*/ 0 h 695799"/>
              <a:gd name="connsiteX3" fmla="*/ 1630024 w 1630024"/>
              <a:gd name="connsiteY3" fmla="*/ 0 h 695799"/>
              <a:gd name="connsiteX4" fmla="*/ 1630024 w 1630024"/>
              <a:gd name="connsiteY4" fmla="*/ 695799 h 695799"/>
              <a:gd name="connsiteX5" fmla="*/ 1119283 w 1630024"/>
              <a:gd name="connsiteY5" fmla="*/ 695799 h 695799"/>
              <a:gd name="connsiteX6" fmla="*/ 543341 w 1630024"/>
              <a:gd name="connsiteY6" fmla="*/ 695799 h 695799"/>
              <a:gd name="connsiteX7" fmla="*/ 0 w 1630024"/>
              <a:gd name="connsiteY7" fmla="*/ 695799 h 695799"/>
              <a:gd name="connsiteX8" fmla="*/ 0 w 1630024"/>
              <a:gd name="connsiteY8" fmla="*/ 0 h 695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0024" h="695799" extrusionOk="0">
                <a:moveTo>
                  <a:pt x="0" y="0"/>
                </a:moveTo>
                <a:cubicBezTo>
                  <a:pt x="182003" y="18493"/>
                  <a:pt x="319907" y="19695"/>
                  <a:pt x="527041" y="0"/>
                </a:cubicBezTo>
                <a:cubicBezTo>
                  <a:pt x="734175" y="-19695"/>
                  <a:pt x="901857" y="12794"/>
                  <a:pt x="1021482" y="0"/>
                </a:cubicBezTo>
                <a:cubicBezTo>
                  <a:pt x="1141107" y="-12794"/>
                  <a:pt x="1427931" y="-4116"/>
                  <a:pt x="1630024" y="0"/>
                </a:cubicBezTo>
                <a:cubicBezTo>
                  <a:pt x="1620726" y="312367"/>
                  <a:pt x="1650646" y="402937"/>
                  <a:pt x="1630024" y="695799"/>
                </a:cubicBezTo>
                <a:cubicBezTo>
                  <a:pt x="1526567" y="708706"/>
                  <a:pt x="1303832" y="719320"/>
                  <a:pt x="1119283" y="695799"/>
                </a:cubicBezTo>
                <a:cubicBezTo>
                  <a:pt x="934734" y="672278"/>
                  <a:pt x="750787" y="678058"/>
                  <a:pt x="543341" y="695799"/>
                </a:cubicBezTo>
                <a:cubicBezTo>
                  <a:pt x="335895" y="713540"/>
                  <a:pt x="158192" y="720743"/>
                  <a:pt x="0" y="695799"/>
                </a:cubicBezTo>
                <a:cubicBezTo>
                  <a:pt x="-18097" y="511747"/>
                  <a:pt x="1111" y="237925"/>
                  <a:pt x="0" y="0"/>
                </a:cubicBezTo>
                <a:close/>
              </a:path>
            </a:pathLst>
          </a:custGeom>
          <a:noFill/>
          <a:ln w="12700">
            <a:solidFill>
              <a:srgbClr val="30B1F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9A9C2E7-E674-5F4F-A26F-54DC9B81E7DB}"/>
              </a:ext>
            </a:extLst>
          </p:cNvPr>
          <p:cNvSpPr txBox="1"/>
          <p:nvPr/>
        </p:nvSpPr>
        <p:spPr>
          <a:xfrm>
            <a:off x="9839400" y="5223722"/>
            <a:ext cx="1118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Cloud Resource Manager API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1C3DA8F-69F4-024E-86FC-C221980D1086}"/>
              </a:ext>
            </a:extLst>
          </p:cNvPr>
          <p:cNvSpPr/>
          <p:nvPr/>
        </p:nvSpPr>
        <p:spPr>
          <a:xfrm>
            <a:off x="737539" y="1940184"/>
            <a:ext cx="2392776" cy="3555245"/>
          </a:xfrm>
          <a:custGeom>
            <a:avLst/>
            <a:gdLst>
              <a:gd name="connsiteX0" fmla="*/ 0 w 2392776"/>
              <a:gd name="connsiteY0" fmla="*/ 0 h 3555245"/>
              <a:gd name="connsiteX1" fmla="*/ 2392776 w 2392776"/>
              <a:gd name="connsiteY1" fmla="*/ 0 h 3555245"/>
              <a:gd name="connsiteX2" fmla="*/ 2392776 w 2392776"/>
              <a:gd name="connsiteY2" fmla="*/ 3555245 h 3555245"/>
              <a:gd name="connsiteX3" fmla="*/ 0 w 2392776"/>
              <a:gd name="connsiteY3" fmla="*/ 3555245 h 3555245"/>
              <a:gd name="connsiteX4" fmla="*/ 0 w 2392776"/>
              <a:gd name="connsiteY4" fmla="*/ 0 h 355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2776" h="3555245" extrusionOk="0">
                <a:moveTo>
                  <a:pt x="0" y="0"/>
                </a:moveTo>
                <a:cubicBezTo>
                  <a:pt x="496308" y="-109404"/>
                  <a:pt x="1653757" y="-69256"/>
                  <a:pt x="2392776" y="0"/>
                </a:cubicBezTo>
                <a:cubicBezTo>
                  <a:pt x="2376081" y="853055"/>
                  <a:pt x="2470205" y="2887002"/>
                  <a:pt x="2392776" y="3555245"/>
                </a:cubicBezTo>
                <a:cubicBezTo>
                  <a:pt x="1362913" y="3606165"/>
                  <a:pt x="831938" y="3480555"/>
                  <a:pt x="0" y="3555245"/>
                </a:cubicBezTo>
                <a:cubicBezTo>
                  <a:pt x="127317" y="2490824"/>
                  <a:pt x="-72729" y="1322931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BCD6910-1A0E-284D-A2A9-6188A14F780F}"/>
              </a:ext>
            </a:extLst>
          </p:cNvPr>
          <p:cNvSpPr/>
          <p:nvPr/>
        </p:nvSpPr>
        <p:spPr>
          <a:xfrm>
            <a:off x="1047995" y="2667895"/>
            <a:ext cx="1792619" cy="2463106"/>
          </a:xfrm>
          <a:custGeom>
            <a:avLst/>
            <a:gdLst>
              <a:gd name="connsiteX0" fmla="*/ 0 w 1792619"/>
              <a:gd name="connsiteY0" fmla="*/ 0 h 2463106"/>
              <a:gd name="connsiteX1" fmla="*/ 1792619 w 1792619"/>
              <a:gd name="connsiteY1" fmla="*/ 0 h 2463106"/>
              <a:gd name="connsiteX2" fmla="*/ 1792619 w 1792619"/>
              <a:gd name="connsiteY2" fmla="*/ 2463106 h 2463106"/>
              <a:gd name="connsiteX3" fmla="*/ 0 w 1792619"/>
              <a:gd name="connsiteY3" fmla="*/ 2463106 h 2463106"/>
              <a:gd name="connsiteX4" fmla="*/ 0 w 1792619"/>
              <a:gd name="connsiteY4" fmla="*/ 0 h 246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2619" h="2463106" extrusionOk="0">
                <a:moveTo>
                  <a:pt x="0" y="0"/>
                </a:moveTo>
                <a:cubicBezTo>
                  <a:pt x="601688" y="139600"/>
                  <a:pt x="1211283" y="-12495"/>
                  <a:pt x="1792619" y="0"/>
                </a:cubicBezTo>
                <a:cubicBezTo>
                  <a:pt x="1659737" y="1051177"/>
                  <a:pt x="1877570" y="2024533"/>
                  <a:pt x="1792619" y="2463106"/>
                </a:cubicBezTo>
                <a:cubicBezTo>
                  <a:pt x="991027" y="2339587"/>
                  <a:pt x="443961" y="2461177"/>
                  <a:pt x="0" y="2463106"/>
                </a:cubicBezTo>
                <a:cubicBezTo>
                  <a:pt x="-20187" y="2033428"/>
                  <a:pt x="-152480" y="514719"/>
                  <a:pt x="0" y="0"/>
                </a:cubicBezTo>
                <a:close/>
              </a:path>
            </a:pathLst>
          </a:custGeom>
          <a:noFill/>
          <a:ln w="12700">
            <a:solidFill>
              <a:srgbClr val="30B1F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32D365-6DFE-1347-8D1A-D0FB313AA8E8}"/>
              </a:ext>
            </a:extLst>
          </p:cNvPr>
          <p:cNvSpPr txBox="1"/>
          <p:nvPr/>
        </p:nvSpPr>
        <p:spPr>
          <a:xfrm>
            <a:off x="843275" y="2109612"/>
            <a:ext cx="170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Web Application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86EA07B-4734-694A-BFC0-053F7AB3A504}"/>
              </a:ext>
            </a:extLst>
          </p:cNvPr>
          <p:cNvSpPr txBox="1"/>
          <p:nvPr/>
        </p:nvSpPr>
        <p:spPr>
          <a:xfrm>
            <a:off x="663337" y="1381901"/>
            <a:ext cx="1270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XPP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023E8D1-670D-F94D-A8B3-B51215542D68}"/>
              </a:ext>
            </a:extLst>
          </p:cNvPr>
          <p:cNvSpPr/>
          <p:nvPr/>
        </p:nvSpPr>
        <p:spPr>
          <a:xfrm>
            <a:off x="524150" y="1298783"/>
            <a:ext cx="6142010" cy="4522746"/>
          </a:xfrm>
          <a:custGeom>
            <a:avLst/>
            <a:gdLst>
              <a:gd name="connsiteX0" fmla="*/ 0 w 6142010"/>
              <a:gd name="connsiteY0" fmla="*/ 0 h 4522746"/>
              <a:gd name="connsiteX1" fmla="*/ 6142010 w 6142010"/>
              <a:gd name="connsiteY1" fmla="*/ 0 h 4522746"/>
              <a:gd name="connsiteX2" fmla="*/ 6142010 w 6142010"/>
              <a:gd name="connsiteY2" fmla="*/ 4522746 h 4522746"/>
              <a:gd name="connsiteX3" fmla="*/ 0 w 6142010"/>
              <a:gd name="connsiteY3" fmla="*/ 4522746 h 4522746"/>
              <a:gd name="connsiteX4" fmla="*/ 0 w 6142010"/>
              <a:gd name="connsiteY4" fmla="*/ 0 h 4522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42010" h="4522746" extrusionOk="0">
                <a:moveTo>
                  <a:pt x="0" y="0"/>
                </a:moveTo>
                <a:cubicBezTo>
                  <a:pt x="2928242" y="-109404"/>
                  <a:pt x="4491848" y="-69256"/>
                  <a:pt x="6142010" y="0"/>
                </a:cubicBezTo>
                <a:cubicBezTo>
                  <a:pt x="6125315" y="1096676"/>
                  <a:pt x="6219439" y="3040081"/>
                  <a:pt x="6142010" y="4522746"/>
                </a:cubicBezTo>
                <a:cubicBezTo>
                  <a:pt x="4896757" y="4573666"/>
                  <a:pt x="1015097" y="4448056"/>
                  <a:pt x="0" y="4522746"/>
                </a:cubicBezTo>
                <a:cubicBezTo>
                  <a:pt x="127317" y="2880169"/>
                  <a:pt x="-72729" y="736553"/>
                  <a:pt x="0" y="0"/>
                </a:cubicBezTo>
                <a:close/>
              </a:path>
            </a:pathLst>
          </a:custGeom>
          <a:noFill/>
          <a:ln w="25400">
            <a:solidFill>
              <a:srgbClr val="30B1FF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E30EDE8-3FFE-D64F-92E9-6EB68FB367A1}"/>
              </a:ext>
            </a:extLst>
          </p:cNvPr>
          <p:cNvSpPr/>
          <p:nvPr/>
        </p:nvSpPr>
        <p:spPr>
          <a:xfrm>
            <a:off x="3762683" y="1940184"/>
            <a:ext cx="2547725" cy="3555245"/>
          </a:xfrm>
          <a:custGeom>
            <a:avLst/>
            <a:gdLst>
              <a:gd name="connsiteX0" fmla="*/ 0 w 2547725"/>
              <a:gd name="connsiteY0" fmla="*/ 0 h 3555245"/>
              <a:gd name="connsiteX1" fmla="*/ 2547725 w 2547725"/>
              <a:gd name="connsiteY1" fmla="*/ 0 h 3555245"/>
              <a:gd name="connsiteX2" fmla="*/ 2547725 w 2547725"/>
              <a:gd name="connsiteY2" fmla="*/ 3555245 h 3555245"/>
              <a:gd name="connsiteX3" fmla="*/ 0 w 2547725"/>
              <a:gd name="connsiteY3" fmla="*/ 3555245 h 3555245"/>
              <a:gd name="connsiteX4" fmla="*/ 0 w 2547725"/>
              <a:gd name="connsiteY4" fmla="*/ 0 h 3555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7725" h="3555245" extrusionOk="0">
                <a:moveTo>
                  <a:pt x="0" y="0"/>
                </a:moveTo>
                <a:cubicBezTo>
                  <a:pt x="727657" y="-109404"/>
                  <a:pt x="1315846" y="-69256"/>
                  <a:pt x="2547725" y="0"/>
                </a:cubicBezTo>
                <a:cubicBezTo>
                  <a:pt x="2531030" y="853055"/>
                  <a:pt x="2625154" y="2887002"/>
                  <a:pt x="2547725" y="3555245"/>
                </a:cubicBezTo>
                <a:cubicBezTo>
                  <a:pt x="1589733" y="3606165"/>
                  <a:pt x="428158" y="3480555"/>
                  <a:pt x="0" y="3555245"/>
                </a:cubicBezTo>
                <a:cubicBezTo>
                  <a:pt x="127317" y="2490824"/>
                  <a:pt x="-72729" y="1322931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7408E12-DBB8-9846-977B-EA9EDDFE3566}"/>
              </a:ext>
            </a:extLst>
          </p:cNvPr>
          <p:cNvSpPr txBox="1"/>
          <p:nvPr/>
        </p:nvSpPr>
        <p:spPr>
          <a:xfrm>
            <a:off x="3964837" y="2109613"/>
            <a:ext cx="954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Grafana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F256681-9AD5-BD41-8BFC-66A5BD618A70}"/>
              </a:ext>
            </a:extLst>
          </p:cNvPr>
          <p:cNvSpPr txBox="1"/>
          <p:nvPr/>
        </p:nvSpPr>
        <p:spPr>
          <a:xfrm>
            <a:off x="1115963" y="2914404"/>
            <a:ext cx="1464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Health Dashboard</a:t>
            </a:r>
          </a:p>
        </p:txBody>
      </p:sp>
      <p:pic>
        <p:nvPicPr>
          <p:cNvPr id="82" name="Graphic 81" descr="Periodic Graph">
            <a:extLst>
              <a:ext uri="{FF2B5EF4-FFF2-40B4-BE49-F238E27FC236}">
                <a16:creationId xmlns:a16="http://schemas.microsoft.com/office/drawing/2014/main" id="{B8FED679-856A-1F48-B027-60A05BB05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0501" y="4197976"/>
            <a:ext cx="646339" cy="646339"/>
          </a:xfrm>
          <a:prstGeom prst="rect">
            <a:avLst/>
          </a:prstGeom>
        </p:spPr>
      </p:pic>
      <p:pic>
        <p:nvPicPr>
          <p:cNvPr id="91" name="Graphic 90" descr="Scatterplot">
            <a:extLst>
              <a:ext uri="{FF2B5EF4-FFF2-40B4-BE49-F238E27FC236}">
                <a16:creationId xmlns:a16="http://schemas.microsoft.com/office/drawing/2014/main" id="{45530254-FDBA-A649-95E5-1B3F4887D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8350" y="3305337"/>
            <a:ext cx="646339" cy="646339"/>
          </a:xfrm>
          <a:prstGeom prst="rect">
            <a:avLst/>
          </a:prstGeom>
        </p:spPr>
      </p:pic>
      <p:pic>
        <p:nvPicPr>
          <p:cNvPr id="92" name="Graphic 91" descr="Bar graph with upward trend">
            <a:extLst>
              <a:ext uri="{FF2B5EF4-FFF2-40B4-BE49-F238E27FC236}">
                <a16:creationId xmlns:a16="http://schemas.microsoft.com/office/drawing/2014/main" id="{3415BFE3-6F62-9943-A6E3-50186283E6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8835" y="3311166"/>
            <a:ext cx="646339" cy="646339"/>
          </a:xfrm>
          <a:prstGeom prst="rect">
            <a:avLst/>
          </a:prstGeom>
        </p:spPr>
      </p:pic>
      <p:pic>
        <p:nvPicPr>
          <p:cNvPr id="93" name="Graphic 92" descr="Periodic Graph">
            <a:extLst>
              <a:ext uri="{FF2B5EF4-FFF2-40B4-BE49-F238E27FC236}">
                <a16:creationId xmlns:a16="http://schemas.microsoft.com/office/drawing/2014/main" id="{843A7E5D-3C0A-2445-B4E0-B850D2897D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20033" y="3964240"/>
            <a:ext cx="646339" cy="628711"/>
          </a:xfrm>
          <a:prstGeom prst="rect">
            <a:avLst/>
          </a:prstGeom>
        </p:spPr>
      </p:pic>
      <p:pic>
        <p:nvPicPr>
          <p:cNvPr id="94" name="Graphic 93" descr="Scatterplot">
            <a:extLst>
              <a:ext uri="{FF2B5EF4-FFF2-40B4-BE49-F238E27FC236}">
                <a16:creationId xmlns:a16="http://schemas.microsoft.com/office/drawing/2014/main" id="{D98AD797-DA09-8847-9E6C-E62D2BACD8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41524" y="3080365"/>
            <a:ext cx="646339" cy="628711"/>
          </a:xfrm>
          <a:prstGeom prst="rect">
            <a:avLst/>
          </a:prstGeom>
        </p:spPr>
      </p:pic>
      <p:pic>
        <p:nvPicPr>
          <p:cNvPr id="97" name="Graphic 96" descr="Bar graph with upward trend">
            <a:extLst>
              <a:ext uri="{FF2B5EF4-FFF2-40B4-BE49-F238E27FC236}">
                <a16:creationId xmlns:a16="http://schemas.microsoft.com/office/drawing/2014/main" id="{F932F64F-AD60-8446-8E1F-7E633D3319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66032" y="3080365"/>
            <a:ext cx="646339" cy="628711"/>
          </a:xfrm>
          <a:prstGeom prst="rect">
            <a:avLst/>
          </a:prstGeom>
        </p:spPr>
      </p:pic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74950A8F-655E-8F4D-9FB0-3EA776D39505}"/>
              </a:ext>
            </a:extLst>
          </p:cNvPr>
          <p:cNvCxnSpPr>
            <a:cxnSpLocks/>
          </p:cNvCxnSpPr>
          <p:nvPr/>
        </p:nvCxnSpPr>
        <p:spPr>
          <a:xfrm rot="10800000">
            <a:off x="2875145" y="4046016"/>
            <a:ext cx="1147195" cy="190514"/>
          </a:xfrm>
          <a:prstGeom prst="curvedConnector3">
            <a:avLst>
              <a:gd name="adj1" fmla="val 50000"/>
            </a:avLst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90C3B4C7-0644-244C-AF44-C25CD32D226D}"/>
              </a:ext>
            </a:extLst>
          </p:cNvPr>
          <p:cNvSpPr txBox="1"/>
          <p:nvPr/>
        </p:nvSpPr>
        <p:spPr>
          <a:xfrm>
            <a:off x="3013173" y="4381101"/>
            <a:ext cx="894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Render</a:t>
            </a:r>
          </a:p>
        </p:txBody>
      </p:sp>
      <p:cxnSp>
        <p:nvCxnSpPr>
          <p:cNvPr id="115" name="Curved Connector 114">
            <a:extLst>
              <a:ext uri="{FF2B5EF4-FFF2-40B4-BE49-F238E27FC236}">
                <a16:creationId xmlns:a16="http://schemas.microsoft.com/office/drawing/2014/main" id="{9B355AFF-FA53-EB44-B91A-1A464E1D137D}"/>
              </a:ext>
            </a:extLst>
          </p:cNvPr>
          <p:cNvCxnSpPr>
            <a:cxnSpLocks/>
          </p:cNvCxnSpPr>
          <p:nvPr/>
        </p:nvCxnSpPr>
        <p:spPr>
          <a:xfrm>
            <a:off x="2857621" y="3565102"/>
            <a:ext cx="1147197" cy="197114"/>
          </a:xfrm>
          <a:prstGeom prst="curvedConnector3">
            <a:avLst>
              <a:gd name="adj1" fmla="val 50000"/>
            </a:avLst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83FF3DC8-2C8E-3E4E-B9AD-52FA8C61FB87}"/>
              </a:ext>
            </a:extLst>
          </p:cNvPr>
          <p:cNvSpPr txBox="1"/>
          <p:nvPr/>
        </p:nvSpPr>
        <p:spPr>
          <a:xfrm>
            <a:off x="3013273" y="3230748"/>
            <a:ext cx="894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Request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17CF6D1-3E8E-B540-A32F-2897ABEDCCBE}"/>
              </a:ext>
            </a:extLst>
          </p:cNvPr>
          <p:cNvSpPr txBox="1"/>
          <p:nvPr/>
        </p:nvSpPr>
        <p:spPr>
          <a:xfrm>
            <a:off x="1987619" y="4236530"/>
            <a:ext cx="592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75%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16959C0-F432-7841-8D8A-D81E5C3DFCFF}"/>
              </a:ext>
            </a:extLst>
          </p:cNvPr>
          <p:cNvSpPr/>
          <p:nvPr/>
        </p:nvSpPr>
        <p:spPr>
          <a:xfrm>
            <a:off x="1962864" y="4142591"/>
            <a:ext cx="646339" cy="692960"/>
          </a:xfrm>
          <a:custGeom>
            <a:avLst/>
            <a:gdLst>
              <a:gd name="connsiteX0" fmla="*/ 0 w 646339"/>
              <a:gd name="connsiteY0" fmla="*/ 0 h 692960"/>
              <a:gd name="connsiteX1" fmla="*/ 646339 w 646339"/>
              <a:gd name="connsiteY1" fmla="*/ 0 h 692960"/>
              <a:gd name="connsiteX2" fmla="*/ 646339 w 646339"/>
              <a:gd name="connsiteY2" fmla="*/ 692960 h 692960"/>
              <a:gd name="connsiteX3" fmla="*/ 0 w 646339"/>
              <a:gd name="connsiteY3" fmla="*/ 692960 h 692960"/>
              <a:gd name="connsiteX4" fmla="*/ 0 w 646339"/>
              <a:gd name="connsiteY4" fmla="*/ 0 h 69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339" h="692960" extrusionOk="0">
                <a:moveTo>
                  <a:pt x="0" y="0"/>
                </a:moveTo>
                <a:cubicBezTo>
                  <a:pt x="290082" y="49376"/>
                  <a:pt x="363004" y="-15747"/>
                  <a:pt x="646339" y="0"/>
                </a:cubicBezTo>
                <a:cubicBezTo>
                  <a:pt x="664249" y="145918"/>
                  <a:pt x="668431" y="554828"/>
                  <a:pt x="646339" y="692960"/>
                </a:cubicBezTo>
                <a:cubicBezTo>
                  <a:pt x="329564" y="734531"/>
                  <a:pt x="206843" y="656743"/>
                  <a:pt x="0" y="692960"/>
                </a:cubicBezTo>
                <a:cubicBezTo>
                  <a:pt x="25159" y="481778"/>
                  <a:pt x="2987" y="125555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C7565C0-C654-D943-9035-A81DC0E1E948}"/>
              </a:ext>
            </a:extLst>
          </p:cNvPr>
          <p:cNvSpPr txBox="1"/>
          <p:nvPr/>
        </p:nvSpPr>
        <p:spPr>
          <a:xfrm>
            <a:off x="2009399" y="4496800"/>
            <a:ext cx="585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CPU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09174C8-389D-964B-8EF4-29B23CB4A0BD}"/>
              </a:ext>
            </a:extLst>
          </p:cNvPr>
          <p:cNvSpPr txBox="1"/>
          <p:nvPr/>
        </p:nvSpPr>
        <p:spPr>
          <a:xfrm>
            <a:off x="5191253" y="3976381"/>
            <a:ext cx="592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75%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400134F-A291-7F48-88B0-8C2F38B597D1}"/>
              </a:ext>
            </a:extLst>
          </p:cNvPr>
          <p:cNvSpPr/>
          <p:nvPr/>
        </p:nvSpPr>
        <p:spPr>
          <a:xfrm>
            <a:off x="5166498" y="3901342"/>
            <a:ext cx="646339" cy="674060"/>
          </a:xfrm>
          <a:custGeom>
            <a:avLst/>
            <a:gdLst>
              <a:gd name="connsiteX0" fmla="*/ 0 w 646339"/>
              <a:gd name="connsiteY0" fmla="*/ 0 h 674060"/>
              <a:gd name="connsiteX1" fmla="*/ 646339 w 646339"/>
              <a:gd name="connsiteY1" fmla="*/ 0 h 674060"/>
              <a:gd name="connsiteX2" fmla="*/ 646339 w 646339"/>
              <a:gd name="connsiteY2" fmla="*/ 674060 h 674060"/>
              <a:gd name="connsiteX3" fmla="*/ 0 w 646339"/>
              <a:gd name="connsiteY3" fmla="*/ 674060 h 674060"/>
              <a:gd name="connsiteX4" fmla="*/ 0 w 646339"/>
              <a:gd name="connsiteY4" fmla="*/ 0 h 674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339" h="674060" extrusionOk="0">
                <a:moveTo>
                  <a:pt x="0" y="0"/>
                </a:moveTo>
                <a:cubicBezTo>
                  <a:pt x="290082" y="49376"/>
                  <a:pt x="363004" y="-15747"/>
                  <a:pt x="646339" y="0"/>
                </a:cubicBezTo>
                <a:cubicBezTo>
                  <a:pt x="606208" y="80038"/>
                  <a:pt x="635946" y="482198"/>
                  <a:pt x="646339" y="674060"/>
                </a:cubicBezTo>
                <a:cubicBezTo>
                  <a:pt x="329564" y="715631"/>
                  <a:pt x="206843" y="637843"/>
                  <a:pt x="0" y="674060"/>
                </a:cubicBezTo>
                <a:cubicBezTo>
                  <a:pt x="-47963" y="407153"/>
                  <a:pt x="-45820" y="216215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B014981-61B9-FD42-975A-054233CE5CE4}"/>
              </a:ext>
            </a:extLst>
          </p:cNvPr>
          <p:cNvSpPr txBox="1"/>
          <p:nvPr/>
        </p:nvSpPr>
        <p:spPr>
          <a:xfrm>
            <a:off x="5137436" y="4236651"/>
            <a:ext cx="646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CPU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9CD7AF0-345F-064D-A06C-27FACA070A37}"/>
              </a:ext>
            </a:extLst>
          </p:cNvPr>
          <p:cNvSpPr/>
          <p:nvPr/>
        </p:nvSpPr>
        <p:spPr>
          <a:xfrm>
            <a:off x="4159329" y="2667895"/>
            <a:ext cx="1899083" cy="2463106"/>
          </a:xfrm>
          <a:custGeom>
            <a:avLst/>
            <a:gdLst>
              <a:gd name="connsiteX0" fmla="*/ 0 w 1899083"/>
              <a:gd name="connsiteY0" fmla="*/ 0 h 2463106"/>
              <a:gd name="connsiteX1" fmla="*/ 1899083 w 1899083"/>
              <a:gd name="connsiteY1" fmla="*/ 0 h 2463106"/>
              <a:gd name="connsiteX2" fmla="*/ 1899083 w 1899083"/>
              <a:gd name="connsiteY2" fmla="*/ 2463106 h 2463106"/>
              <a:gd name="connsiteX3" fmla="*/ 0 w 1899083"/>
              <a:gd name="connsiteY3" fmla="*/ 2463106 h 2463106"/>
              <a:gd name="connsiteX4" fmla="*/ 0 w 1899083"/>
              <a:gd name="connsiteY4" fmla="*/ 0 h 246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9083" h="2463106" extrusionOk="0">
                <a:moveTo>
                  <a:pt x="0" y="0"/>
                </a:moveTo>
                <a:cubicBezTo>
                  <a:pt x="946082" y="118645"/>
                  <a:pt x="1570575" y="116012"/>
                  <a:pt x="1899083" y="0"/>
                </a:cubicBezTo>
                <a:cubicBezTo>
                  <a:pt x="1766201" y="1051177"/>
                  <a:pt x="1984034" y="2024533"/>
                  <a:pt x="1899083" y="2463106"/>
                </a:cubicBezTo>
                <a:cubicBezTo>
                  <a:pt x="1417307" y="2597706"/>
                  <a:pt x="794360" y="2305910"/>
                  <a:pt x="0" y="2463106"/>
                </a:cubicBezTo>
                <a:cubicBezTo>
                  <a:pt x="-20187" y="2033428"/>
                  <a:pt x="-152480" y="514719"/>
                  <a:pt x="0" y="0"/>
                </a:cubicBezTo>
                <a:close/>
              </a:path>
            </a:pathLst>
          </a:custGeom>
          <a:noFill/>
          <a:ln w="25400">
            <a:solidFill>
              <a:srgbClr val="EA5827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29CD8C6-F811-8E47-8B11-12D198D571FF}"/>
              </a:ext>
            </a:extLst>
          </p:cNvPr>
          <p:cNvSpPr txBox="1"/>
          <p:nvPr/>
        </p:nvSpPr>
        <p:spPr>
          <a:xfrm>
            <a:off x="6645819" y="1059397"/>
            <a:ext cx="78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HTTPS</a:t>
            </a:r>
            <a:br>
              <a:rPr lang="en-US" sz="1200" b="1" dirty="0">
                <a:solidFill>
                  <a:schemeClr val="bg1"/>
                </a:solidFill>
                <a:latin typeface="Bradley Hand ITC" panose="03070402050302030203" pitchFamily="66" charset="77"/>
              </a:rPr>
            </a:br>
            <a:r>
              <a:rPr lang="en-US" sz="12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443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E92BE8-7D92-FD4D-9549-578E9EB4135F}"/>
              </a:ext>
            </a:extLst>
          </p:cNvPr>
          <p:cNvSpPr txBox="1"/>
          <p:nvPr/>
        </p:nvSpPr>
        <p:spPr>
          <a:xfrm>
            <a:off x="6722683" y="2999915"/>
            <a:ext cx="78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HTTPS</a:t>
            </a:r>
            <a:br>
              <a:rPr lang="en-US" sz="1200" b="1" dirty="0">
                <a:solidFill>
                  <a:schemeClr val="bg1"/>
                </a:solidFill>
                <a:latin typeface="Bradley Hand ITC" panose="03070402050302030203" pitchFamily="66" charset="77"/>
              </a:rPr>
            </a:br>
            <a:r>
              <a:rPr lang="en-US" sz="12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443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007BF8-F416-3D43-AA3E-21E53E2F4456}"/>
              </a:ext>
            </a:extLst>
          </p:cNvPr>
          <p:cNvSpPr txBox="1"/>
          <p:nvPr/>
        </p:nvSpPr>
        <p:spPr>
          <a:xfrm>
            <a:off x="6680114" y="4527577"/>
            <a:ext cx="780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HTTPS</a:t>
            </a:r>
            <a:br>
              <a:rPr lang="en-US" sz="1200" b="1" dirty="0">
                <a:solidFill>
                  <a:schemeClr val="bg1"/>
                </a:solidFill>
                <a:latin typeface="Bradley Hand ITC" panose="03070402050302030203" pitchFamily="66" charset="77"/>
              </a:rPr>
            </a:br>
            <a:r>
              <a:rPr lang="en-US" sz="12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443</a:t>
            </a:r>
          </a:p>
        </p:txBody>
      </p:sp>
      <p:cxnSp>
        <p:nvCxnSpPr>
          <p:cNvPr id="112" name="Curved Connector 111">
            <a:extLst>
              <a:ext uri="{FF2B5EF4-FFF2-40B4-BE49-F238E27FC236}">
                <a16:creationId xmlns:a16="http://schemas.microsoft.com/office/drawing/2014/main" id="{E48C4A47-706E-844E-B5CE-9115B84397FF}"/>
              </a:ext>
            </a:extLst>
          </p:cNvPr>
          <p:cNvCxnSpPr>
            <a:cxnSpLocks/>
          </p:cNvCxnSpPr>
          <p:nvPr/>
        </p:nvCxnSpPr>
        <p:spPr>
          <a:xfrm flipV="1">
            <a:off x="6080716" y="1597043"/>
            <a:ext cx="1368948" cy="2322040"/>
          </a:xfrm>
          <a:prstGeom prst="curvedConnector3">
            <a:avLst>
              <a:gd name="adj1" fmla="val 30048"/>
            </a:avLst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urved Connector 112">
            <a:extLst>
              <a:ext uri="{FF2B5EF4-FFF2-40B4-BE49-F238E27FC236}">
                <a16:creationId xmlns:a16="http://schemas.microsoft.com/office/drawing/2014/main" id="{9B683AAF-DE8C-7C4A-850D-1ABC5ED0A2D4}"/>
              </a:ext>
            </a:extLst>
          </p:cNvPr>
          <p:cNvCxnSpPr>
            <a:cxnSpLocks/>
          </p:cNvCxnSpPr>
          <p:nvPr/>
        </p:nvCxnSpPr>
        <p:spPr>
          <a:xfrm flipV="1">
            <a:off x="6080716" y="3549237"/>
            <a:ext cx="1368948" cy="516414"/>
          </a:xfrm>
          <a:prstGeom prst="curvedConnector3">
            <a:avLst>
              <a:gd name="adj1" fmla="val 50000"/>
            </a:avLst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113">
            <a:extLst>
              <a:ext uri="{FF2B5EF4-FFF2-40B4-BE49-F238E27FC236}">
                <a16:creationId xmlns:a16="http://schemas.microsoft.com/office/drawing/2014/main" id="{8513A210-26AC-9540-AE13-94FA4B1D2918}"/>
              </a:ext>
            </a:extLst>
          </p:cNvPr>
          <p:cNvCxnSpPr>
            <a:cxnSpLocks/>
          </p:cNvCxnSpPr>
          <p:nvPr/>
        </p:nvCxnSpPr>
        <p:spPr>
          <a:xfrm>
            <a:off x="6056968" y="4217613"/>
            <a:ext cx="1333321" cy="1216961"/>
          </a:xfrm>
          <a:prstGeom prst="curvedConnector3">
            <a:avLst>
              <a:gd name="adj1" fmla="val 50000"/>
            </a:avLst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093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2BDAA3A-17B4-3E40-87C4-9E6961699071}"/>
              </a:ext>
            </a:extLst>
          </p:cNvPr>
          <p:cNvSpPr txBox="1"/>
          <p:nvPr/>
        </p:nvSpPr>
        <p:spPr>
          <a:xfrm>
            <a:off x="593767" y="2256311"/>
            <a:ext cx="36813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Cluster Metrics</a:t>
            </a:r>
          </a:p>
          <a:p>
            <a:endParaRPr lang="en-US" sz="2400" b="1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Pod Capacity/Usage</a:t>
            </a:r>
          </a:p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Memory Capacity/Usage</a:t>
            </a:r>
          </a:p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CPU Capacity/Usage</a:t>
            </a:r>
          </a:p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Disk Capacity/Usage</a:t>
            </a:r>
          </a:p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Overview of Nodes, Pods and Containers</a:t>
            </a:r>
          </a:p>
          <a:p>
            <a:endParaRPr lang="en-US" sz="2400" dirty="0">
              <a:solidFill>
                <a:schemeClr val="bg1"/>
              </a:solidFill>
              <a:latin typeface="Bradley Hand ITC" panose="03070402050302030203" pitchFamily="66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A3DDD-AFBB-9941-89B5-1D2635206658}"/>
              </a:ext>
            </a:extLst>
          </p:cNvPr>
          <p:cNvSpPr txBox="1"/>
          <p:nvPr/>
        </p:nvSpPr>
        <p:spPr>
          <a:xfrm>
            <a:off x="4463143" y="2256311"/>
            <a:ext cx="36813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Node Metrics</a:t>
            </a:r>
          </a:p>
          <a:p>
            <a:endParaRPr lang="en-US" sz="2400" b="1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CPU</a:t>
            </a:r>
          </a:p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Memory Available</a:t>
            </a:r>
          </a:p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Load per CPU</a:t>
            </a:r>
          </a:p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Read IOPS</a:t>
            </a:r>
          </a:p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Write IOPS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B7EDB-DC67-CA41-97ED-ED0D9F4BB6F7}"/>
              </a:ext>
            </a:extLst>
          </p:cNvPr>
          <p:cNvSpPr txBox="1"/>
          <p:nvPr/>
        </p:nvSpPr>
        <p:spPr>
          <a:xfrm>
            <a:off x="8332520" y="2256311"/>
            <a:ext cx="36813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Pod/Container Metrics</a:t>
            </a:r>
          </a:p>
          <a:p>
            <a:endParaRPr lang="en-US" sz="2400" b="1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Memory Usage</a:t>
            </a:r>
          </a:p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Network Traffic</a:t>
            </a:r>
          </a:p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CPU Usage</a:t>
            </a:r>
          </a:p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Read IOPS</a:t>
            </a:r>
          </a:p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Write IOPS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7448D-A908-5D49-9F99-EEC256E7830B}"/>
              </a:ext>
            </a:extLst>
          </p:cNvPr>
          <p:cNvSpPr txBox="1"/>
          <p:nvPr/>
        </p:nvSpPr>
        <p:spPr>
          <a:xfrm>
            <a:off x="1559012" y="550460"/>
            <a:ext cx="6627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Grafana Kubernetes App Metrics</a:t>
            </a:r>
          </a:p>
        </p:txBody>
      </p:sp>
    </p:spTree>
    <p:extLst>
      <p:ext uri="{BB962C8B-B14F-4D97-AF65-F5344CB8AC3E}">
        <p14:creationId xmlns:p14="http://schemas.microsoft.com/office/powerpoint/2010/main" val="3287202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C7448D-A908-5D49-9F99-EEC256E7830B}"/>
              </a:ext>
            </a:extLst>
          </p:cNvPr>
          <p:cNvSpPr txBox="1"/>
          <p:nvPr/>
        </p:nvSpPr>
        <p:spPr>
          <a:xfrm>
            <a:off x="1559012" y="550460"/>
            <a:ext cx="6627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66A99-D353-0D46-9795-E43A6E638F37}"/>
              </a:ext>
            </a:extLst>
          </p:cNvPr>
          <p:cNvSpPr txBox="1"/>
          <p:nvPr/>
        </p:nvSpPr>
        <p:spPr>
          <a:xfrm>
            <a:off x="1559011" y="1720840"/>
            <a:ext cx="91169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Multi-tenancy: requests and data for tenant A are isolated from tenant 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Alerting: notifiers, including PagerDuty, SMS, email, or Slack or hooks for custom channels (e.g., webhook)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 Authentication: LDAP, OAuth, SAML/SSO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Templating &amp; Dashboard Portability</a:t>
            </a:r>
          </a:p>
          <a:p>
            <a:endParaRPr lang="en-US" sz="2400" dirty="0">
              <a:solidFill>
                <a:schemeClr val="bg1"/>
              </a:solidFill>
              <a:latin typeface="Bradley Hand ITC" panose="03070402050302030203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02781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C7448D-A908-5D49-9F99-EEC256E7830B}"/>
              </a:ext>
            </a:extLst>
          </p:cNvPr>
          <p:cNvSpPr txBox="1"/>
          <p:nvPr/>
        </p:nvSpPr>
        <p:spPr>
          <a:xfrm>
            <a:off x="1272746" y="562817"/>
            <a:ext cx="6627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Advantages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66A99-D353-0D46-9795-E43A6E638F37}"/>
              </a:ext>
            </a:extLst>
          </p:cNvPr>
          <p:cNvSpPr txBox="1"/>
          <p:nvPr/>
        </p:nvSpPr>
        <p:spPr>
          <a:xfrm>
            <a:off x="1272746" y="2066144"/>
            <a:ext cx="100954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Rapid dashboard development, ease of use, point-and-click, customized </a:t>
            </a:r>
            <a:r>
              <a:rPr lang="en-US" sz="2400" dirty="0" err="1">
                <a:solidFill>
                  <a:schemeClr val="bg1"/>
                </a:solidFill>
                <a:latin typeface="Bradley Hand ITC" panose="03070402050302030203" pitchFamily="66" charset="77"/>
              </a:rPr>
              <a:t>l&amp;f</a:t>
            </a: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Wide range of data sources + cloud monitoring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Very low engineering effort/cost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Apache License 2.0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Security  / Scalability / Data normalization / Visualization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Broad community Support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In-house MSS Engineering expertise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Proven, mature technology / Enterprise ready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Control plane management service </a:t>
            </a:r>
          </a:p>
        </p:txBody>
      </p:sp>
    </p:spTree>
    <p:extLst>
      <p:ext uri="{BB962C8B-B14F-4D97-AF65-F5344CB8AC3E}">
        <p14:creationId xmlns:p14="http://schemas.microsoft.com/office/powerpoint/2010/main" val="4123098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EF90E4-5AD1-CC43-B5BB-8C2FB50A7445}"/>
              </a:ext>
            </a:extLst>
          </p:cNvPr>
          <p:cNvSpPr txBox="1"/>
          <p:nvPr/>
        </p:nvSpPr>
        <p:spPr>
          <a:xfrm>
            <a:off x="851770" y="613507"/>
            <a:ext cx="6627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POC/Demo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C98EC-A443-7942-8527-50E397D3BEB1}"/>
              </a:ext>
            </a:extLst>
          </p:cNvPr>
          <p:cNvSpPr txBox="1"/>
          <p:nvPr/>
        </p:nvSpPr>
        <p:spPr>
          <a:xfrm>
            <a:off x="851770" y="2209415"/>
            <a:ext cx="54730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1. Grafana on OSX (local)</a:t>
            </a:r>
          </a:p>
          <a:p>
            <a:endParaRPr lang="en-US" sz="2400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2. Data Source for Amazon CloudWatch</a:t>
            </a:r>
          </a:p>
          <a:p>
            <a:endParaRPr lang="en-US" sz="2400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3. Dashboard for EC2 instance (RHEL)</a:t>
            </a:r>
          </a:p>
          <a:p>
            <a:endParaRPr lang="en-US" sz="2400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4. Embed Panels in Horizon Web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CF87F0-379B-7645-8BB7-F1FC8CEDFAC1}"/>
              </a:ext>
            </a:extLst>
          </p:cNvPr>
          <p:cNvSpPr/>
          <p:nvPr/>
        </p:nvSpPr>
        <p:spPr>
          <a:xfrm>
            <a:off x="6436426" y="1472540"/>
            <a:ext cx="4762005" cy="4108862"/>
          </a:xfrm>
          <a:custGeom>
            <a:avLst/>
            <a:gdLst>
              <a:gd name="connsiteX0" fmla="*/ 0 w 4762005"/>
              <a:gd name="connsiteY0" fmla="*/ 0 h 4108862"/>
              <a:gd name="connsiteX1" fmla="*/ 4762005 w 4762005"/>
              <a:gd name="connsiteY1" fmla="*/ 0 h 4108862"/>
              <a:gd name="connsiteX2" fmla="*/ 4762005 w 4762005"/>
              <a:gd name="connsiteY2" fmla="*/ 4108862 h 4108862"/>
              <a:gd name="connsiteX3" fmla="*/ 0 w 4762005"/>
              <a:gd name="connsiteY3" fmla="*/ 4108862 h 4108862"/>
              <a:gd name="connsiteX4" fmla="*/ 0 w 4762005"/>
              <a:gd name="connsiteY4" fmla="*/ 0 h 410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005" h="4108862" extrusionOk="0">
                <a:moveTo>
                  <a:pt x="0" y="0"/>
                </a:moveTo>
                <a:cubicBezTo>
                  <a:pt x="1522491" y="-109404"/>
                  <a:pt x="4195931" y="-69256"/>
                  <a:pt x="4762005" y="0"/>
                </a:cubicBezTo>
                <a:cubicBezTo>
                  <a:pt x="4745310" y="1340299"/>
                  <a:pt x="4839434" y="2100404"/>
                  <a:pt x="4762005" y="4108862"/>
                </a:cubicBezTo>
                <a:cubicBezTo>
                  <a:pt x="3176141" y="4159782"/>
                  <a:pt x="911923" y="4034172"/>
                  <a:pt x="0" y="4108862"/>
                </a:cubicBezTo>
                <a:cubicBezTo>
                  <a:pt x="127317" y="2405269"/>
                  <a:pt x="-72729" y="1342103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BD40CB-B4F3-3545-8717-96251D097F65}"/>
              </a:ext>
            </a:extLst>
          </p:cNvPr>
          <p:cNvSpPr/>
          <p:nvPr/>
        </p:nvSpPr>
        <p:spPr>
          <a:xfrm>
            <a:off x="7220199" y="2292542"/>
            <a:ext cx="3365288" cy="2885099"/>
          </a:xfrm>
          <a:custGeom>
            <a:avLst/>
            <a:gdLst>
              <a:gd name="connsiteX0" fmla="*/ 0 w 3365288"/>
              <a:gd name="connsiteY0" fmla="*/ 0 h 2885099"/>
              <a:gd name="connsiteX1" fmla="*/ 3365288 w 3365288"/>
              <a:gd name="connsiteY1" fmla="*/ 0 h 2885099"/>
              <a:gd name="connsiteX2" fmla="*/ 3365288 w 3365288"/>
              <a:gd name="connsiteY2" fmla="*/ 2885099 h 2885099"/>
              <a:gd name="connsiteX3" fmla="*/ 0 w 3365288"/>
              <a:gd name="connsiteY3" fmla="*/ 2885099 h 2885099"/>
              <a:gd name="connsiteX4" fmla="*/ 0 w 3365288"/>
              <a:gd name="connsiteY4" fmla="*/ 0 h 2885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288" h="2885099" extrusionOk="0">
                <a:moveTo>
                  <a:pt x="0" y="0"/>
                </a:moveTo>
                <a:cubicBezTo>
                  <a:pt x="618033" y="118645"/>
                  <a:pt x="2516243" y="116012"/>
                  <a:pt x="3365288" y="0"/>
                </a:cubicBezTo>
                <a:cubicBezTo>
                  <a:pt x="3232406" y="1328231"/>
                  <a:pt x="3450239" y="2151509"/>
                  <a:pt x="3365288" y="2885099"/>
                </a:cubicBezTo>
                <a:cubicBezTo>
                  <a:pt x="2490677" y="3019699"/>
                  <a:pt x="1627279" y="2727903"/>
                  <a:pt x="0" y="2885099"/>
                </a:cubicBezTo>
                <a:cubicBezTo>
                  <a:pt x="-20187" y="2540095"/>
                  <a:pt x="-152480" y="1243408"/>
                  <a:pt x="0" y="0"/>
                </a:cubicBezTo>
                <a:close/>
              </a:path>
            </a:pathLst>
          </a:custGeom>
          <a:noFill/>
          <a:ln w="25400">
            <a:solidFill>
              <a:srgbClr val="30B1F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FE297B-0DE9-8346-8AC3-8DF8D88CAF20}"/>
              </a:ext>
            </a:extLst>
          </p:cNvPr>
          <p:cNvSpPr txBox="1"/>
          <p:nvPr/>
        </p:nvSpPr>
        <p:spPr>
          <a:xfrm>
            <a:off x="6701386" y="1669032"/>
            <a:ext cx="178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Horizon Web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9CC02F-D47E-7D40-AF1A-2C8268082DC2}"/>
              </a:ext>
            </a:extLst>
          </p:cNvPr>
          <p:cNvSpPr txBox="1"/>
          <p:nvPr/>
        </p:nvSpPr>
        <p:spPr>
          <a:xfrm>
            <a:off x="7392244" y="2562899"/>
            <a:ext cx="187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Health Dashboard</a:t>
            </a:r>
          </a:p>
        </p:txBody>
      </p:sp>
      <p:pic>
        <p:nvPicPr>
          <p:cNvPr id="9" name="Graphic 8" descr="Periodic Graph">
            <a:extLst>
              <a:ext uri="{FF2B5EF4-FFF2-40B4-BE49-F238E27FC236}">
                <a16:creationId xmlns:a16="http://schemas.microsoft.com/office/drawing/2014/main" id="{491D1D2B-C25C-2E4C-8C0D-8FAEC542B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8307" y="3943364"/>
            <a:ext cx="931139" cy="931139"/>
          </a:xfrm>
          <a:prstGeom prst="rect">
            <a:avLst/>
          </a:prstGeom>
        </p:spPr>
      </p:pic>
      <p:pic>
        <p:nvPicPr>
          <p:cNvPr id="10" name="Graphic 9" descr="Scatterplot">
            <a:extLst>
              <a:ext uri="{FF2B5EF4-FFF2-40B4-BE49-F238E27FC236}">
                <a16:creationId xmlns:a16="http://schemas.microsoft.com/office/drawing/2014/main" id="{4B1615E6-9F23-7645-8059-ADB05D950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37650" y="2956839"/>
            <a:ext cx="931139" cy="931139"/>
          </a:xfrm>
          <a:prstGeom prst="rect">
            <a:avLst/>
          </a:prstGeom>
        </p:spPr>
      </p:pic>
      <p:pic>
        <p:nvPicPr>
          <p:cNvPr id="11" name="Graphic 10" descr="Bar graph with upward trend">
            <a:extLst>
              <a:ext uri="{FF2B5EF4-FFF2-40B4-BE49-F238E27FC236}">
                <a16:creationId xmlns:a16="http://schemas.microsoft.com/office/drawing/2014/main" id="{7C8B29DC-BDA2-F04F-A53F-E499B8518D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8308" y="2956839"/>
            <a:ext cx="931139" cy="931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55FBD6-FE0B-7943-87FA-55672A7C5F20}"/>
              </a:ext>
            </a:extLst>
          </p:cNvPr>
          <p:cNvSpPr txBox="1"/>
          <p:nvPr/>
        </p:nvSpPr>
        <p:spPr>
          <a:xfrm>
            <a:off x="9253147" y="4108190"/>
            <a:ext cx="592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75%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077BB0-2D66-A34B-8713-A80BF2570240}"/>
              </a:ext>
            </a:extLst>
          </p:cNvPr>
          <p:cNvSpPr/>
          <p:nvPr/>
        </p:nvSpPr>
        <p:spPr>
          <a:xfrm>
            <a:off x="9085065" y="4015590"/>
            <a:ext cx="931139" cy="765717"/>
          </a:xfrm>
          <a:custGeom>
            <a:avLst/>
            <a:gdLst>
              <a:gd name="connsiteX0" fmla="*/ 0 w 931139"/>
              <a:gd name="connsiteY0" fmla="*/ 0 h 765717"/>
              <a:gd name="connsiteX1" fmla="*/ 931139 w 931139"/>
              <a:gd name="connsiteY1" fmla="*/ 0 h 765717"/>
              <a:gd name="connsiteX2" fmla="*/ 931139 w 931139"/>
              <a:gd name="connsiteY2" fmla="*/ 765717 h 765717"/>
              <a:gd name="connsiteX3" fmla="*/ 0 w 931139"/>
              <a:gd name="connsiteY3" fmla="*/ 765717 h 765717"/>
              <a:gd name="connsiteX4" fmla="*/ 0 w 931139"/>
              <a:gd name="connsiteY4" fmla="*/ 0 h 765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139" h="765717" extrusionOk="0">
                <a:moveTo>
                  <a:pt x="0" y="0"/>
                </a:moveTo>
                <a:cubicBezTo>
                  <a:pt x="96631" y="13074"/>
                  <a:pt x="682055" y="35741"/>
                  <a:pt x="931139" y="0"/>
                </a:cubicBezTo>
                <a:cubicBezTo>
                  <a:pt x="964611" y="102204"/>
                  <a:pt x="922906" y="538892"/>
                  <a:pt x="931139" y="765717"/>
                </a:cubicBezTo>
                <a:cubicBezTo>
                  <a:pt x="503677" y="703162"/>
                  <a:pt x="447057" y="810807"/>
                  <a:pt x="0" y="765717"/>
                </a:cubicBezTo>
                <a:cubicBezTo>
                  <a:pt x="8061" y="577063"/>
                  <a:pt x="-4729" y="143799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32D6FF-F82E-584B-BAC0-E58EAEC48C6D}"/>
              </a:ext>
            </a:extLst>
          </p:cNvPr>
          <p:cNvSpPr txBox="1"/>
          <p:nvPr/>
        </p:nvSpPr>
        <p:spPr>
          <a:xfrm>
            <a:off x="9253147" y="4383723"/>
            <a:ext cx="585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1011122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C7448D-A908-5D49-9F99-EEC256E7830B}"/>
              </a:ext>
            </a:extLst>
          </p:cNvPr>
          <p:cNvSpPr txBox="1"/>
          <p:nvPr/>
        </p:nvSpPr>
        <p:spPr>
          <a:xfrm>
            <a:off x="2782171" y="3136612"/>
            <a:ext cx="6627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Authentication &amp; Authorization</a:t>
            </a:r>
          </a:p>
        </p:txBody>
      </p:sp>
    </p:spTree>
    <p:extLst>
      <p:ext uri="{BB962C8B-B14F-4D97-AF65-F5344CB8AC3E}">
        <p14:creationId xmlns:p14="http://schemas.microsoft.com/office/powerpoint/2010/main" val="384364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C22039B-33EE-114F-BA24-82E6D70CE97D}"/>
              </a:ext>
            </a:extLst>
          </p:cNvPr>
          <p:cNvGrpSpPr/>
          <p:nvPr/>
        </p:nvGrpSpPr>
        <p:grpSpPr>
          <a:xfrm>
            <a:off x="359955" y="726283"/>
            <a:ext cx="11506329" cy="5512045"/>
            <a:chOff x="512355" y="726283"/>
            <a:chExt cx="11506329" cy="551204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5BF61CA-EC3F-F74B-B1BB-6254CFEDF433}"/>
                </a:ext>
              </a:extLst>
            </p:cNvPr>
            <p:cNvSpPr/>
            <p:nvPr/>
          </p:nvSpPr>
          <p:spPr>
            <a:xfrm>
              <a:off x="844148" y="2068562"/>
              <a:ext cx="2392776" cy="3070705"/>
            </a:xfrm>
            <a:custGeom>
              <a:avLst/>
              <a:gdLst>
                <a:gd name="connsiteX0" fmla="*/ 0 w 2392776"/>
                <a:gd name="connsiteY0" fmla="*/ 0 h 3070705"/>
                <a:gd name="connsiteX1" fmla="*/ 2392776 w 2392776"/>
                <a:gd name="connsiteY1" fmla="*/ 0 h 3070705"/>
                <a:gd name="connsiteX2" fmla="*/ 2392776 w 2392776"/>
                <a:gd name="connsiteY2" fmla="*/ 3070705 h 3070705"/>
                <a:gd name="connsiteX3" fmla="*/ 0 w 2392776"/>
                <a:gd name="connsiteY3" fmla="*/ 3070705 h 3070705"/>
                <a:gd name="connsiteX4" fmla="*/ 0 w 2392776"/>
                <a:gd name="connsiteY4" fmla="*/ 0 h 307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776" h="3070705" extrusionOk="0">
                  <a:moveTo>
                    <a:pt x="0" y="0"/>
                  </a:moveTo>
                  <a:cubicBezTo>
                    <a:pt x="496308" y="-109404"/>
                    <a:pt x="1653757" y="-69256"/>
                    <a:pt x="2392776" y="0"/>
                  </a:cubicBezTo>
                  <a:cubicBezTo>
                    <a:pt x="2376081" y="551887"/>
                    <a:pt x="2470205" y="2676470"/>
                    <a:pt x="2392776" y="3070705"/>
                  </a:cubicBezTo>
                  <a:cubicBezTo>
                    <a:pt x="1362913" y="3121625"/>
                    <a:pt x="831938" y="2996015"/>
                    <a:pt x="0" y="3070705"/>
                  </a:cubicBezTo>
                  <a:cubicBezTo>
                    <a:pt x="127317" y="1658545"/>
                    <a:pt x="-72729" y="542788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767804D-C8BA-F844-A979-A74BDC88BEE9}"/>
                </a:ext>
              </a:extLst>
            </p:cNvPr>
            <p:cNvSpPr/>
            <p:nvPr/>
          </p:nvSpPr>
          <p:spPr>
            <a:xfrm>
              <a:off x="1154604" y="2796273"/>
              <a:ext cx="1792619" cy="1713206"/>
            </a:xfrm>
            <a:custGeom>
              <a:avLst/>
              <a:gdLst>
                <a:gd name="connsiteX0" fmla="*/ 0 w 1792619"/>
                <a:gd name="connsiteY0" fmla="*/ 0 h 1713206"/>
                <a:gd name="connsiteX1" fmla="*/ 1792619 w 1792619"/>
                <a:gd name="connsiteY1" fmla="*/ 0 h 1713206"/>
                <a:gd name="connsiteX2" fmla="*/ 1792619 w 1792619"/>
                <a:gd name="connsiteY2" fmla="*/ 1713206 h 1713206"/>
                <a:gd name="connsiteX3" fmla="*/ 0 w 1792619"/>
                <a:gd name="connsiteY3" fmla="*/ 1713206 h 1713206"/>
                <a:gd name="connsiteX4" fmla="*/ 0 w 1792619"/>
                <a:gd name="connsiteY4" fmla="*/ 0 h 171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2619" h="1713206" extrusionOk="0">
                  <a:moveTo>
                    <a:pt x="0" y="0"/>
                  </a:moveTo>
                  <a:cubicBezTo>
                    <a:pt x="601688" y="139600"/>
                    <a:pt x="1211283" y="-12495"/>
                    <a:pt x="1792619" y="0"/>
                  </a:cubicBezTo>
                  <a:cubicBezTo>
                    <a:pt x="1725216" y="607118"/>
                    <a:pt x="1718983" y="1446668"/>
                    <a:pt x="1792619" y="1713206"/>
                  </a:cubicBezTo>
                  <a:cubicBezTo>
                    <a:pt x="991027" y="1589687"/>
                    <a:pt x="443961" y="1711277"/>
                    <a:pt x="0" y="1713206"/>
                  </a:cubicBezTo>
                  <a:cubicBezTo>
                    <a:pt x="50804" y="1527607"/>
                    <a:pt x="-121558" y="806602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30B1FF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136EFD3-9325-514A-A24A-14E73B99EB2E}"/>
                </a:ext>
              </a:extLst>
            </p:cNvPr>
            <p:cNvSpPr txBox="1"/>
            <p:nvPr/>
          </p:nvSpPr>
          <p:spPr>
            <a:xfrm>
              <a:off x="949884" y="2237990"/>
              <a:ext cx="17300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Web Application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5B63F1B-3CED-3448-B4D0-D6BFAA6A94D8}"/>
                </a:ext>
              </a:extLst>
            </p:cNvPr>
            <p:cNvSpPr/>
            <p:nvPr/>
          </p:nvSpPr>
          <p:spPr>
            <a:xfrm>
              <a:off x="512355" y="1386033"/>
              <a:ext cx="6260414" cy="4249141"/>
            </a:xfrm>
            <a:custGeom>
              <a:avLst/>
              <a:gdLst>
                <a:gd name="connsiteX0" fmla="*/ 0 w 6260414"/>
                <a:gd name="connsiteY0" fmla="*/ 0 h 4249141"/>
                <a:gd name="connsiteX1" fmla="*/ 6260414 w 6260414"/>
                <a:gd name="connsiteY1" fmla="*/ 0 h 4249141"/>
                <a:gd name="connsiteX2" fmla="*/ 6260414 w 6260414"/>
                <a:gd name="connsiteY2" fmla="*/ 4249141 h 4249141"/>
                <a:gd name="connsiteX3" fmla="*/ 0 w 6260414"/>
                <a:gd name="connsiteY3" fmla="*/ 4249141 h 4249141"/>
                <a:gd name="connsiteX4" fmla="*/ 0 w 6260414"/>
                <a:gd name="connsiteY4" fmla="*/ 0 h 424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0414" h="4249141" extrusionOk="0">
                  <a:moveTo>
                    <a:pt x="0" y="0"/>
                  </a:moveTo>
                  <a:cubicBezTo>
                    <a:pt x="2442474" y="-109404"/>
                    <a:pt x="3335771" y="-69256"/>
                    <a:pt x="6260414" y="0"/>
                  </a:cubicBezTo>
                  <a:cubicBezTo>
                    <a:pt x="6243719" y="2107858"/>
                    <a:pt x="6337843" y="2978830"/>
                    <a:pt x="6260414" y="4249141"/>
                  </a:cubicBezTo>
                  <a:cubicBezTo>
                    <a:pt x="3247439" y="4300061"/>
                    <a:pt x="1082793" y="4174451"/>
                    <a:pt x="0" y="4249141"/>
                  </a:cubicBezTo>
                  <a:cubicBezTo>
                    <a:pt x="127317" y="2447443"/>
                    <a:pt x="-72729" y="1372622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rgbClr val="30B1FF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97187F7-5504-7548-8B79-0D2A50AB454F}"/>
                </a:ext>
              </a:extLst>
            </p:cNvPr>
            <p:cNvSpPr txBox="1"/>
            <p:nvPr/>
          </p:nvSpPr>
          <p:spPr>
            <a:xfrm>
              <a:off x="827701" y="1423388"/>
              <a:ext cx="640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XPP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0DC398D-30AD-3E41-8B39-95ABB866F5A6}"/>
                </a:ext>
              </a:extLst>
            </p:cNvPr>
            <p:cNvSpPr/>
            <p:nvPr/>
          </p:nvSpPr>
          <p:spPr>
            <a:xfrm>
              <a:off x="3869292" y="2068563"/>
              <a:ext cx="2547725" cy="3070704"/>
            </a:xfrm>
            <a:custGeom>
              <a:avLst/>
              <a:gdLst>
                <a:gd name="connsiteX0" fmla="*/ 0 w 2547725"/>
                <a:gd name="connsiteY0" fmla="*/ 0 h 3070704"/>
                <a:gd name="connsiteX1" fmla="*/ 2547725 w 2547725"/>
                <a:gd name="connsiteY1" fmla="*/ 0 h 3070704"/>
                <a:gd name="connsiteX2" fmla="*/ 2547725 w 2547725"/>
                <a:gd name="connsiteY2" fmla="*/ 3070704 h 3070704"/>
                <a:gd name="connsiteX3" fmla="*/ 0 w 2547725"/>
                <a:gd name="connsiteY3" fmla="*/ 3070704 h 3070704"/>
                <a:gd name="connsiteX4" fmla="*/ 0 w 2547725"/>
                <a:gd name="connsiteY4" fmla="*/ 0 h 307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7725" h="3070704" extrusionOk="0">
                  <a:moveTo>
                    <a:pt x="0" y="0"/>
                  </a:moveTo>
                  <a:cubicBezTo>
                    <a:pt x="727657" y="-109404"/>
                    <a:pt x="1315846" y="-69256"/>
                    <a:pt x="2547725" y="0"/>
                  </a:cubicBezTo>
                  <a:cubicBezTo>
                    <a:pt x="2531030" y="552350"/>
                    <a:pt x="2625154" y="2677320"/>
                    <a:pt x="2547725" y="3070704"/>
                  </a:cubicBezTo>
                  <a:cubicBezTo>
                    <a:pt x="1589733" y="3121624"/>
                    <a:pt x="428158" y="2996014"/>
                    <a:pt x="0" y="3070704"/>
                  </a:cubicBezTo>
                  <a:cubicBezTo>
                    <a:pt x="127317" y="1657847"/>
                    <a:pt x="-72729" y="541409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AB0337A-F9E5-424D-A8BC-D2DD080A76DE}"/>
                </a:ext>
              </a:extLst>
            </p:cNvPr>
            <p:cNvSpPr txBox="1"/>
            <p:nvPr/>
          </p:nvSpPr>
          <p:spPr>
            <a:xfrm>
              <a:off x="4071446" y="2237991"/>
              <a:ext cx="9540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Grafana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5AA1042-D794-5846-84C1-6397D5560FCB}"/>
                </a:ext>
              </a:extLst>
            </p:cNvPr>
            <p:cNvSpPr txBox="1"/>
            <p:nvPr/>
          </p:nvSpPr>
          <p:spPr>
            <a:xfrm>
              <a:off x="1222571" y="3042782"/>
              <a:ext cx="14932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Health Dashboard</a:t>
              </a:r>
            </a:p>
          </p:txBody>
        </p:sp>
        <p:pic>
          <p:nvPicPr>
            <p:cNvPr id="81" name="Graphic 80" descr="Scatterplot">
              <a:extLst>
                <a:ext uri="{FF2B5EF4-FFF2-40B4-BE49-F238E27FC236}">
                  <a16:creationId xmlns:a16="http://schemas.microsoft.com/office/drawing/2014/main" id="{7B095495-4CA0-6341-AF1D-BC74C9A9C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54959" y="3433715"/>
              <a:ext cx="646339" cy="646339"/>
            </a:xfrm>
            <a:prstGeom prst="rect">
              <a:avLst/>
            </a:prstGeom>
          </p:spPr>
        </p:pic>
        <p:pic>
          <p:nvPicPr>
            <p:cNvPr id="83" name="Graphic 82" descr="Bar graph with upward trend">
              <a:extLst>
                <a:ext uri="{FF2B5EF4-FFF2-40B4-BE49-F238E27FC236}">
                  <a16:creationId xmlns:a16="http://schemas.microsoft.com/office/drawing/2014/main" id="{84BDFF80-91FC-914E-9982-909A3639A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5444" y="3439544"/>
              <a:ext cx="646339" cy="646339"/>
            </a:xfrm>
            <a:prstGeom prst="rect">
              <a:avLst/>
            </a:prstGeom>
          </p:spPr>
        </p:pic>
        <p:pic>
          <p:nvPicPr>
            <p:cNvPr id="95" name="Graphic 94" descr="Scatterplot">
              <a:extLst>
                <a:ext uri="{FF2B5EF4-FFF2-40B4-BE49-F238E27FC236}">
                  <a16:creationId xmlns:a16="http://schemas.microsoft.com/office/drawing/2014/main" id="{F90F6410-7065-744F-A5C3-C248A08D3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7508" y="3208743"/>
              <a:ext cx="646339" cy="628711"/>
            </a:xfrm>
            <a:prstGeom prst="rect">
              <a:avLst/>
            </a:prstGeom>
          </p:spPr>
        </p:pic>
        <p:pic>
          <p:nvPicPr>
            <p:cNvPr id="96" name="Graphic 95" descr="Bar graph with upward trend">
              <a:extLst>
                <a:ext uri="{FF2B5EF4-FFF2-40B4-BE49-F238E27FC236}">
                  <a16:creationId xmlns:a16="http://schemas.microsoft.com/office/drawing/2014/main" id="{2CF893FD-2BD2-6345-941D-B517334BD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25141" y="3208743"/>
              <a:ext cx="646339" cy="628711"/>
            </a:xfrm>
            <a:prstGeom prst="rect">
              <a:avLst/>
            </a:prstGeom>
          </p:spPr>
        </p:pic>
        <p:cxnSp>
          <p:nvCxnSpPr>
            <p:cNvPr id="98" name="Curved Connector 97">
              <a:extLst>
                <a:ext uri="{FF2B5EF4-FFF2-40B4-BE49-F238E27FC236}">
                  <a16:creationId xmlns:a16="http://schemas.microsoft.com/office/drawing/2014/main" id="{07575A28-05E3-AC4F-9FFF-59094116B3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56237" y="3643847"/>
              <a:ext cx="1147195" cy="190514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7ED52BC-5387-C840-A0EC-62AB9E0FD534}"/>
                </a:ext>
              </a:extLst>
            </p:cNvPr>
            <p:cNvSpPr txBox="1"/>
            <p:nvPr/>
          </p:nvSpPr>
          <p:spPr>
            <a:xfrm>
              <a:off x="3119312" y="3995930"/>
              <a:ext cx="89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Render</a:t>
              </a:r>
            </a:p>
          </p:txBody>
        </p:sp>
        <p:cxnSp>
          <p:nvCxnSpPr>
            <p:cNvPr id="100" name="Curved Connector 99">
              <a:extLst>
                <a:ext uri="{FF2B5EF4-FFF2-40B4-BE49-F238E27FC236}">
                  <a16:creationId xmlns:a16="http://schemas.microsoft.com/office/drawing/2014/main" id="{6933C1F9-523A-7E45-8D17-D17C544E5C21}"/>
                </a:ext>
              </a:extLst>
            </p:cNvPr>
            <p:cNvCxnSpPr>
              <a:cxnSpLocks/>
            </p:cNvCxnSpPr>
            <p:nvPr/>
          </p:nvCxnSpPr>
          <p:spPr>
            <a:xfrm>
              <a:off x="2963660" y="3288220"/>
              <a:ext cx="1147197" cy="197114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1E39CC6-0C6F-C640-A746-9DD59E8E88EE}"/>
                </a:ext>
              </a:extLst>
            </p:cNvPr>
            <p:cNvSpPr txBox="1"/>
            <p:nvPr/>
          </p:nvSpPr>
          <p:spPr>
            <a:xfrm>
              <a:off x="3119312" y="2953866"/>
              <a:ext cx="89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Request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6B2B4AC-B1CF-4C42-8E7A-5D4825528F95}"/>
                </a:ext>
              </a:extLst>
            </p:cNvPr>
            <p:cNvSpPr/>
            <p:nvPr/>
          </p:nvSpPr>
          <p:spPr>
            <a:xfrm>
              <a:off x="4265938" y="2796273"/>
              <a:ext cx="1899083" cy="1378121"/>
            </a:xfrm>
            <a:custGeom>
              <a:avLst/>
              <a:gdLst>
                <a:gd name="connsiteX0" fmla="*/ 0 w 1899083"/>
                <a:gd name="connsiteY0" fmla="*/ 0 h 1378121"/>
                <a:gd name="connsiteX1" fmla="*/ 1899083 w 1899083"/>
                <a:gd name="connsiteY1" fmla="*/ 0 h 1378121"/>
                <a:gd name="connsiteX2" fmla="*/ 1899083 w 1899083"/>
                <a:gd name="connsiteY2" fmla="*/ 1378121 h 1378121"/>
                <a:gd name="connsiteX3" fmla="*/ 0 w 1899083"/>
                <a:gd name="connsiteY3" fmla="*/ 1378121 h 1378121"/>
                <a:gd name="connsiteX4" fmla="*/ 0 w 1899083"/>
                <a:gd name="connsiteY4" fmla="*/ 0 h 137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9083" h="1378121" extrusionOk="0">
                  <a:moveTo>
                    <a:pt x="0" y="0"/>
                  </a:moveTo>
                  <a:cubicBezTo>
                    <a:pt x="946082" y="118645"/>
                    <a:pt x="1570575" y="116012"/>
                    <a:pt x="1899083" y="0"/>
                  </a:cubicBezTo>
                  <a:cubicBezTo>
                    <a:pt x="1835300" y="617971"/>
                    <a:pt x="2001818" y="998587"/>
                    <a:pt x="1899083" y="1378121"/>
                  </a:cubicBezTo>
                  <a:cubicBezTo>
                    <a:pt x="1417307" y="1512721"/>
                    <a:pt x="794360" y="1220925"/>
                    <a:pt x="0" y="1378121"/>
                  </a:cubicBezTo>
                  <a:cubicBezTo>
                    <a:pt x="-100874" y="1010746"/>
                    <a:pt x="-16859" y="432072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rgbClr val="EA5827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5263954-FD5C-1A41-8DA5-B30221AEEFF5}"/>
                </a:ext>
              </a:extLst>
            </p:cNvPr>
            <p:cNvSpPr/>
            <p:nvPr/>
          </p:nvSpPr>
          <p:spPr>
            <a:xfrm>
              <a:off x="7663030" y="726283"/>
              <a:ext cx="4296825" cy="5512045"/>
            </a:xfrm>
            <a:custGeom>
              <a:avLst/>
              <a:gdLst>
                <a:gd name="connsiteX0" fmla="*/ 0 w 4296825"/>
                <a:gd name="connsiteY0" fmla="*/ 0 h 5512045"/>
                <a:gd name="connsiteX1" fmla="*/ 4296825 w 4296825"/>
                <a:gd name="connsiteY1" fmla="*/ 0 h 5512045"/>
                <a:gd name="connsiteX2" fmla="*/ 4296825 w 4296825"/>
                <a:gd name="connsiteY2" fmla="*/ 5512045 h 5512045"/>
                <a:gd name="connsiteX3" fmla="*/ 0 w 4296825"/>
                <a:gd name="connsiteY3" fmla="*/ 5512045 h 5512045"/>
                <a:gd name="connsiteX4" fmla="*/ 0 w 4296825"/>
                <a:gd name="connsiteY4" fmla="*/ 0 h 551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96825" h="5512045" extrusionOk="0">
                  <a:moveTo>
                    <a:pt x="0" y="0"/>
                  </a:moveTo>
                  <a:cubicBezTo>
                    <a:pt x="1597976" y="-109404"/>
                    <a:pt x="3280592" y="-69256"/>
                    <a:pt x="4296825" y="0"/>
                  </a:cubicBezTo>
                  <a:cubicBezTo>
                    <a:pt x="4280130" y="1039480"/>
                    <a:pt x="4374254" y="2768030"/>
                    <a:pt x="4296825" y="5512045"/>
                  </a:cubicBezTo>
                  <a:cubicBezTo>
                    <a:pt x="3328471" y="5562965"/>
                    <a:pt x="1201625" y="5437355"/>
                    <a:pt x="0" y="5512045"/>
                  </a:cubicBezTo>
                  <a:cubicBezTo>
                    <a:pt x="127317" y="4089478"/>
                    <a:pt x="-72729" y="2604467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9C427AD-1BAD-324E-8632-5A803FE839ED}"/>
                </a:ext>
              </a:extLst>
            </p:cNvPr>
            <p:cNvSpPr txBox="1"/>
            <p:nvPr/>
          </p:nvSpPr>
          <p:spPr>
            <a:xfrm>
              <a:off x="7814785" y="793899"/>
              <a:ext cx="18762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AWS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BB16D9D-8D56-A24A-9D78-7C3D13D7E9D9}"/>
                </a:ext>
              </a:extLst>
            </p:cNvPr>
            <p:cNvSpPr/>
            <p:nvPr/>
          </p:nvSpPr>
          <p:spPr>
            <a:xfrm>
              <a:off x="8020876" y="5183374"/>
              <a:ext cx="2396998" cy="774360"/>
            </a:xfrm>
            <a:custGeom>
              <a:avLst/>
              <a:gdLst>
                <a:gd name="connsiteX0" fmla="*/ 0 w 2396998"/>
                <a:gd name="connsiteY0" fmla="*/ 0 h 774360"/>
                <a:gd name="connsiteX1" fmla="*/ 2396998 w 2396998"/>
                <a:gd name="connsiteY1" fmla="*/ 0 h 774360"/>
                <a:gd name="connsiteX2" fmla="*/ 2396998 w 2396998"/>
                <a:gd name="connsiteY2" fmla="*/ 774360 h 774360"/>
                <a:gd name="connsiteX3" fmla="*/ 0 w 2396998"/>
                <a:gd name="connsiteY3" fmla="*/ 774360 h 774360"/>
                <a:gd name="connsiteX4" fmla="*/ 0 w 2396998"/>
                <a:gd name="connsiteY4" fmla="*/ 0 h 7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6998" h="774360" extrusionOk="0">
                  <a:moveTo>
                    <a:pt x="0" y="0"/>
                  </a:moveTo>
                  <a:cubicBezTo>
                    <a:pt x="725788" y="118645"/>
                    <a:pt x="1597778" y="116012"/>
                    <a:pt x="2396998" y="0"/>
                  </a:cubicBezTo>
                  <a:cubicBezTo>
                    <a:pt x="2446613" y="356238"/>
                    <a:pt x="2435337" y="655638"/>
                    <a:pt x="2396998" y="774360"/>
                  </a:cubicBezTo>
                  <a:cubicBezTo>
                    <a:pt x="1596591" y="908960"/>
                    <a:pt x="390786" y="617164"/>
                    <a:pt x="0" y="774360"/>
                  </a:cubicBezTo>
                  <a:cubicBezTo>
                    <a:pt x="26876" y="681998"/>
                    <a:pt x="35398" y="135150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30B1FF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0779A80-185F-374B-99DA-15FD35D57E18}"/>
                </a:ext>
              </a:extLst>
            </p:cNvPr>
            <p:cNvSpPr txBox="1"/>
            <p:nvPr/>
          </p:nvSpPr>
          <p:spPr>
            <a:xfrm>
              <a:off x="8911526" y="5422844"/>
              <a:ext cx="605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EC2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407AEAA-A40C-DF44-993D-17E86B9F53F1}"/>
                </a:ext>
              </a:extLst>
            </p:cNvPr>
            <p:cNvSpPr/>
            <p:nvPr/>
          </p:nvSpPr>
          <p:spPr>
            <a:xfrm>
              <a:off x="7952611" y="1222826"/>
              <a:ext cx="3787111" cy="2543328"/>
            </a:xfrm>
            <a:custGeom>
              <a:avLst/>
              <a:gdLst>
                <a:gd name="connsiteX0" fmla="*/ 0 w 3787111"/>
                <a:gd name="connsiteY0" fmla="*/ 0 h 2543328"/>
                <a:gd name="connsiteX1" fmla="*/ 3787111 w 3787111"/>
                <a:gd name="connsiteY1" fmla="*/ 0 h 2543328"/>
                <a:gd name="connsiteX2" fmla="*/ 3787111 w 3787111"/>
                <a:gd name="connsiteY2" fmla="*/ 2543328 h 2543328"/>
                <a:gd name="connsiteX3" fmla="*/ 0 w 3787111"/>
                <a:gd name="connsiteY3" fmla="*/ 2543328 h 2543328"/>
                <a:gd name="connsiteX4" fmla="*/ 0 w 3787111"/>
                <a:gd name="connsiteY4" fmla="*/ 0 h 2543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7111" h="2543328" extrusionOk="0">
                  <a:moveTo>
                    <a:pt x="0" y="0"/>
                  </a:moveTo>
                  <a:cubicBezTo>
                    <a:pt x="1017707" y="118645"/>
                    <a:pt x="2273632" y="116012"/>
                    <a:pt x="3787111" y="0"/>
                  </a:cubicBezTo>
                  <a:cubicBezTo>
                    <a:pt x="3654229" y="700144"/>
                    <a:pt x="3872062" y="1608106"/>
                    <a:pt x="3787111" y="2543328"/>
                  </a:cubicBezTo>
                  <a:cubicBezTo>
                    <a:pt x="3014675" y="2677928"/>
                    <a:pt x="1701676" y="2386132"/>
                    <a:pt x="0" y="2543328"/>
                  </a:cubicBezTo>
                  <a:cubicBezTo>
                    <a:pt x="-20187" y="2061728"/>
                    <a:pt x="-152480" y="115987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30B1FF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5649F12-5717-854D-8EC8-423663986A02}"/>
                </a:ext>
              </a:extLst>
            </p:cNvPr>
            <p:cNvSpPr txBox="1"/>
            <p:nvPr/>
          </p:nvSpPr>
          <p:spPr>
            <a:xfrm>
              <a:off x="8041697" y="1386033"/>
              <a:ext cx="605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IAM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DCB29C9-E447-F741-93D5-18D2C53874EA}"/>
                </a:ext>
              </a:extLst>
            </p:cNvPr>
            <p:cNvSpPr txBox="1"/>
            <p:nvPr/>
          </p:nvSpPr>
          <p:spPr>
            <a:xfrm>
              <a:off x="8249785" y="1789731"/>
              <a:ext cx="605940" cy="307777"/>
            </a:xfrm>
            <a:custGeom>
              <a:avLst/>
              <a:gdLst>
                <a:gd name="connsiteX0" fmla="*/ 0 w 605940"/>
                <a:gd name="connsiteY0" fmla="*/ 0 h 307777"/>
                <a:gd name="connsiteX1" fmla="*/ 605940 w 605940"/>
                <a:gd name="connsiteY1" fmla="*/ 0 h 307777"/>
                <a:gd name="connsiteX2" fmla="*/ 605940 w 605940"/>
                <a:gd name="connsiteY2" fmla="*/ 307777 h 307777"/>
                <a:gd name="connsiteX3" fmla="*/ 0 w 605940"/>
                <a:gd name="connsiteY3" fmla="*/ 307777 h 307777"/>
                <a:gd name="connsiteX4" fmla="*/ 0 w 605940"/>
                <a:gd name="connsiteY4" fmla="*/ 0 h 30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940" h="307777" extrusionOk="0">
                  <a:moveTo>
                    <a:pt x="0" y="0"/>
                  </a:moveTo>
                  <a:cubicBezTo>
                    <a:pt x="217606" y="28318"/>
                    <a:pt x="351104" y="895"/>
                    <a:pt x="605940" y="0"/>
                  </a:cubicBezTo>
                  <a:cubicBezTo>
                    <a:pt x="607448" y="87184"/>
                    <a:pt x="596305" y="199199"/>
                    <a:pt x="605940" y="307777"/>
                  </a:cubicBezTo>
                  <a:cubicBezTo>
                    <a:pt x="395153" y="305827"/>
                    <a:pt x="212358" y="296689"/>
                    <a:pt x="0" y="307777"/>
                  </a:cubicBezTo>
                  <a:cubicBezTo>
                    <a:pt x="-2574" y="202788"/>
                    <a:pt x="-11449" y="131983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User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D7680E46-FAEB-1944-93A2-6EB61FC78C84}"/>
                </a:ext>
              </a:extLst>
            </p:cNvPr>
            <p:cNvSpPr txBox="1"/>
            <p:nvPr/>
          </p:nvSpPr>
          <p:spPr>
            <a:xfrm>
              <a:off x="9388040" y="2161399"/>
              <a:ext cx="605940" cy="307777"/>
            </a:xfrm>
            <a:custGeom>
              <a:avLst/>
              <a:gdLst>
                <a:gd name="connsiteX0" fmla="*/ 0 w 605940"/>
                <a:gd name="connsiteY0" fmla="*/ 0 h 307777"/>
                <a:gd name="connsiteX1" fmla="*/ 605940 w 605940"/>
                <a:gd name="connsiteY1" fmla="*/ 0 h 307777"/>
                <a:gd name="connsiteX2" fmla="*/ 605940 w 605940"/>
                <a:gd name="connsiteY2" fmla="*/ 307777 h 307777"/>
                <a:gd name="connsiteX3" fmla="*/ 0 w 605940"/>
                <a:gd name="connsiteY3" fmla="*/ 307777 h 307777"/>
                <a:gd name="connsiteX4" fmla="*/ 0 w 605940"/>
                <a:gd name="connsiteY4" fmla="*/ 0 h 30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940" h="307777" extrusionOk="0">
                  <a:moveTo>
                    <a:pt x="0" y="0"/>
                  </a:moveTo>
                  <a:cubicBezTo>
                    <a:pt x="214093" y="17704"/>
                    <a:pt x="358759" y="-15309"/>
                    <a:pt x="605940" y="0"/>
                  </a:cubicBezTo>
                  <a:cubicBezTo>
                    <a:pt x="603031" y="85699"/>
                    <a:pt x="609308" y="184260"/>
                    <a:pt x="605940" y="307777"/>
                  </a:cubicBezTo>
                  <a:cubicBezTo>
                    <a:pt x="342185" y="311744"/>
                    <a:pt x="173899" y="302185"/>
                    <a:pt x="0" y="307777"/>
                  </a:cubicBezTo>
                  <a:cubicBezTo>
                    <a:pt x="-10856" y="178877"/>
                    <a:pt x="799" y="85872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87924873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Role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E770311-04C0-F742-BB48-A6F851D68F26}"/>
                </a:ext>
              </a:extLst>
            </p:cNvPr>
            <p:cNvSpPr txBox="1"/>
            <p:nvPr/>
          </p:nvSpPr>
          <p:spPr>
            <a:xfrm>
              <a:off x="10664495" y="1468896"/>
              <a:ext cx="795565" cy="307777"/>
            </a:xfrm>
            <a:custGeom>
              <a:avLst/>
              <a:gdLst>
                <a:gd name="connsiteX0" fmla="*/ 0 w 795565"/>
                <a:gd name="connsiteY0" fmla="*/ 0 h 307777"/>
                <a:gd name="connsiteX1" fmla="*/ 405738 w 795565"/>
                <a:gd name="connsiteY1" fmla="*/ 0 h 307777"/>
                <a:gd name="connsiteX2" fmla="*/ 795565 w 795565"/>
                <a:gd name="connsiteY2" fmla="*/ 0 h 307777"/>
                <a:gd name="connsiteX3" fmla="*/ 795565 w 795565"/>
                <a:gd name="connsiteY3" fmla="*/ 307777 h 307777"/>
                <a:gd name="connsiteX4" fmla="*/ 405738 w 795565"/>
                <a:gd name="connsiteY4" fmla="*/ 307777 h 307777"/>
                <a:gd name="connsiteX5" fmla="*/ 0 w 795565"/>
                <a:gd name="connsiteY5" fmla="*/ 307777 h 307777"/>
                <a:gd name="connsiteX6" fmla="*/ 0 w 795565"/>
                <a:gd name="connsiteY6" fmla="*/ 0 h 30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565" h="307777" extrusionOk="0">
                  <a:moveTo>
                    <a:pt x="0" y="0"/>
                  </a:moveTo>
                  <a:cubicBezTo>
                    <a:pt x="107054" y="-17567"/>
                    <a:pt x="298822" y="7376"/>
                    <a:pt x="405738" y="0"/>
                  </a:cubicBezTo>
                  <a:cubicBezTo>
                    <a:pt x="512654" y="-7376"/>
                    <a:pt x="620967" y="13711"/>
                    <a:pt x="795565" y="0"/>
                  </a:cubicBezTo>
                  <a:cubicBezTo>
                    <a:pt x="796067" y="104580"/>
                    <a:pt x="788727" y="177859"/>
                    <a:pt x="795565" y="307777"/>
                  </a:cubicBezTo>
                  <a:cubicBezTo>
                    <a:pt x="659601" y="297870"/>
                    <a:pt x="535248" y="326235"/>
                    <a:pt x="405738" y="307777"/>
                  </a:cubicBezTo>
                  <a:cubicBezTo>
                    <a:pt x="276228" y="289319"/>
                    <a:pt x="119663" y="287992"/>
                    <a:pt x="0" y="307777"/>
                  </a:cubicBezTo>
                  <a:cubicBezTo>
                    <a:pt x="-6508" y="201609"/>
                    <a:pt x="-10791" y="10107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26432753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Policy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310FAA86-86E2-504E-A507-EE230D91962B}"/>
                </a:ext>
              </a:extLst>
            </p:cNvPr>
            <p:cNvSpPr/>
            <p:nvPr/>
          </p:nvSpPr>
          <p:spPr>
            <a:xfrm>
              <a:off x="8005318" y="4202858"/>
              <a:ext cx="2443723" cy="774360"/>
            </a:xfrm>
            <a:custGeom>
              <a:avLst/>
              <a:gdLst>
                <a:gd name="connsiteX0" fmla="*/ 0 w 2443723"/>
                <a:gd name="connsiteY0" fmla="*/ 0 h 774360"/>
                <a:gd name="connsiteX1" fmla="*/ 2443723 w 2443723"/>
                <a:gd name="connsiteY1" fmla="*/ 0 h 774360"/>
                <a:gd name="connsiteX2" fmla="*/ 2443723 w 2443723"/>
                <a:gd name="connsiteY2" fmla="*/ 774360 h 774360"/>
                <a:gd name="connsiteX3" fmla="*/ 0 w 2443723"/>
                <a:gd name="connsiteY3" fmla="*/ 774360 h 774360"/>
                <a:gd name="connsiteX4" fmla="*/ 0 w 2443723"/>
                <a:gd name="connsiteY4" fmla="*/ 0 h 7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3723" h="774360" extrusionOk="0">
                  <a:moveTo>
                    <a:pt x="0" y="0"/>
                  </a:moveTo>
                  <a:cubicBezTo>
                    <a:pt x="1141672" y="118645"/>
                    <a:pt x="2125866" y="116012"/>
                    <a:pt x="2443723" y="0"/>
                  </a:cubicBezTo>
                  <a:cubicBezTo>
                    <a:pt x="2493338" y="356238"/>
                    <a:pt x="2482062" y="655638"/>
                    <a:pt x="2443723" y="774360"/>
                  </a:cubicBezTo>
                  <a:cubicBezTo>
                    <a:pt x="1832885" y="908960"/>
                    <a:pt x="1084905" y="617164"/>
                    <a:pt x="0" y="774360"/>
                  </a:cubicBezTo>
                  <a:cubicBezTo>
                    <a:pt x="26876" y="681998"/>
                    <a:pt x="35398" y="135150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30B1FF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77401D0-BE60-D34A-9751-776FD541AE98}"/>
                </a:ext>
              </a:extLst>
            </p:cNvPr>
            <p:cNvSpPr txBox="1"/>
            <p:nvPr/>
          </p:nvSpPr>
          <p:spPr>
            <a:xfrm>
              <a:off x="8495452" y="4471652"/>
              <a:ext cx="150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CloudWatch</a:t>
              </a:r>
            </a:p>
          </p:txBody>
        </p:sp>
        <p:cxnSp>
          <p:nvCxnSpPr>
            <p:cNvPr id="149" name="Curved Connector 148">
              <a:extLst>
                <a:ext uri="{FF2B5EF4-FFF2-40B4-BE49-F238E27FC236}">
                  <a16:creationId xmlns:a16="http://schemas.microsoft.com/office/drawing/2014/main" id="{D3FFFF3E-811E-3049-BDC9-7D718996EE9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38973" y="4018660"/>
              <a:ext cx="562254" cy="329949"/>
            </a:xfrm>
            <a:prstGeom prst="curvedConnector2">
              <a:avLst/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1A60689-4C65-A044-A4F1-AD87643B598C}"/>
                </a:ext>
              </a:extLst>
            </p:cNvPr>
            <p:cNvSpPr txBox="1"/>
            <p:nvPr/>
          </p:nvSpPr>
          <p:spPr>
            <a:xfrm>
              <a:off x="10691039" y="4158654"/>
              <a:ext cx="1327645" cy="523220"/>
            </a:xfrm>
            <a:custGeom>
              <a:avLst/>
              <a:gdLst>
                <a:gd name="connsiteX0" fmla="*/ 0 w 1327645"/>
                <a:gd name="connsiteY0" fmla="*/ 0 h 523220"/>
                <a:gd name="connsiteX1" fmla="*/ 677099 w 1327645"/>
                <a:gd name="connsiteY1" fmla="*/ 0 h 523220"/>
                <a:gd name="connsiteX2" fmla="*/ 1327645 w 1327645"/>
                <a:gd name="connsiteY2" fmla="*/ 0 h 523220"/>
                <a:gd name="connsiteX3" fmla="*/ 1327645 w 1327645"/>
                <a:gd name="connsiteY3" fmla="*/ 523220 h 523220"/>
                <a:gd name="connsiteX4" fmla="*/ 703652 w 1327645"/>
                <a:gd name="connsiteY4" fmla="*/ 523220 h 523220"/>
                <a:gd name="connsiteX5" fmla="*/ 0 w 1327645"/>
                <a:gd name="connsiteY5" fmla="*/ 523220 h 523220"/>
                <a:gd name="connsiteX6" fmla="*/ 0 w 1327645"/>
                <a:gd name="connsiteY6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7645" h="523220" extrusionOk="0">
                  <a:moveTo>
                    <a:pt x="0" y="0"/>
                  </a:moveTo>
                  <a:cubicBezTo>
                    <a:pt x="190093" y="-874"/>
                    <a:pt x="471954" y="22372"/>
                    <a:pt x="677099" y="0"/>
                  </a:cubicBezTo>
                  <a:cubicBezTo>
                    <a:pt x="882244" y="-22372"/>
                    <a:pt x="1182340" y="-10336"/>
                    <a:pt x="1327645" y="0"/>
                  </a:cubicBezTo>
                  <a:cubicBezTo>
                    <a:pt x="1339871" y="105210"/>
                    <a:pt x="1319218" y="376761"/>
                    <a:pt x="1327645" y="523220"/>
                  </a:cubicBezTo>
                  <a:cubicBezTo>
                    <a:pt x="1131494" y="542124"/>
                    <a:pt x="979192" y="528503"/>
                    <a:pt x="703652" y="523220"/>
                  </a:cubicBezTo>
                  <a:cubicBezTo>
                    <a:pt x="428112" y="517937"/>
                    <a:pt x="323679" y="548900"/>
                    <a:pt x="0" y="523220"/>
                  </a:cubicBezTo>
                  <a:cubicBezTo>
                    <a:pt x="-22343" y="326898"/>
                    <a:pt x="-12929" y="249985"/>
                    <a:pt x="0" y="0"/>
                  </a:cubicBezTo>
                  <a:close/>
                </a:path>
              </a:pathLst>
            </a:custGeom>
            <a:noFill/>
            <a:ln>
              <a:noFill/>
              <a:extLst>
                <a:ext uri="{C807C97D-BFC1-408E-A445-0C87EB9F89A2}">
                  <ask:lineSketchStyleProps xmlns:ask="http://schemas.microsoft.com/office/drawing/2018/sketchyshapes" sd="4083858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ListMetrics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GetStatistics</a:t>
              </a:r>
            </a:p>
          </p:txBody>
        </p:sp>
        <p:cxnSp>
          <p:nvCxnSpPr>
            <p:cNvPr id="151" name="Curved Connector 150">
              <a:extLst>
                <a:ext uri="{FF2B5EF4-FFF2-40B4-BE49-F238E27FC236}">
                  <a16:creationId xmlns:a16="http://schemas.microsoft.com/office/drawing/2014/main" id="{1373946D-823E-C849-A773-B9E2A5E677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78138" y="4764579"/>
              <a:ext cx="12700" cy="996819"/>
            </a:xfrm>
            <a:prstGeom prst="curvedConnector3">
              <a:avLst>
                <a:gd name="adj1" fmla="val 1800000"/>
              </a:avLst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DFDDA6A3-0C84-CC41-8FED-CD42702C3DD6}"/>
                </a:ext>
              </a:extLst>
            </p:cNvPr>
            <p:cNvSpPr txBox="1"/>
            <p:nvPr/>
          </p:nvSpPr>
          <p:spPr>
            <a:xfrm>
              <a:off x="10801342" y="5173509"/>
              <a:ext cx="850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Events &amp;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Logs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8681BD3-1B72-8D44-ADBD-A612008B86F4}"/>
                </a:ext>
              </a:extLst>
            </p:cNvPr>
            <p:cNvSpPr txBox="1"/>
            <p:nvPr/>
          </p:nvSpPr>
          <p:spPr>
            <a:xfrm>
              <a:off x="7084454" y="3629987"/>
              <a:ext cx="56234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Auth/Query</a:t>
              </a:r>
              <a:endParaRPr lang="en-US" sz="1400" b="1" dirty="0">
                <a:solidFill>
                  <a:schemeClr val="bg1"/>
                </a:solidFill>
                <a:latin typeface="Bradley Hand ITC" panose="03070402050302030203" pitchFamily="66" charset="7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E4A8FD6-DBC3-2449-98E5-C7C1CCE153B6}"/>
                </a:ext>
              </a:extLst>
            </p:cNvPr>
            <p:cNvSpPr txBox="1"/>
            <p:nvPr/>
          </p:nvSpPr>
          <p:spPr>
            <a:xfrm>
              <a:off x="8052174" y="3080622"/>
              <a:ext cx="1241184" cy="461665"/>
            </a:xfrm>
            <a:custGeom>
              <a:avLst/>
              <a:gdLst>
                <a:gd name="connsiteX0" fmla="*/ 0 w 1241184"/>
                <a:gd name="connsiteY0" fmla="*/ 0 h 461665"/>
                <a:gd name="connsiteX1" fmla="*/ 608180 w 1241184"/>
                <a:gd name="connsiteY1" fmla="*/ 0 h 461665"/>
                <a:gd name="connsiteX2" fmla="*/ 1241184 w 1241184"/>
                <a:gd name="connsiteY2" fmla="*/ 0 h 461665"/>
                <a:gd name="connsiteX3" fmla="*/ 1241184 w 1241184"/>
                <a:gd name="connsiteY3" fmla="*/ 461665 h 461665"/>
                <a:gd name="connsiteX4" fmla="*/ 620592 w 1241184"/>
                <a:gd name="connsiteY4" fmla="*/ 461665 h 461665"/>
                <a:gd name="connsiteX5" fmla="*/ 0 w 1241184"/>
                <a:gd name="connsiteY5" fmla="*/ 461665 h 461665"/>
                <a:gd name="connsiteX6" fmla="*/ 0 w 1241184"/>
                <a:gd name="connsiteY6" fmla="*/ 0 h 4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184" h="461665" extrusionOk="0">
                  <a:moveTo>
                    <a:pt x="0" y="0"/>
                  </a:moveTo>
                  <a:cubicBezTo>
                    <a:pt x="242991" y="-11710"/>
                    <a:pt x="456707" y="-26202"/>
                    <a:pt x="608180" y="0"/>
                  </a:cubicBezTo>
                  <a:cubicBezTo>
                    <a:pt x="759653" y="26202"/>
                    <a:pt x="986644" y="-24665"/>
                    <a:pt x="1241184" y="0"/>
                  </a:cubicBezTo>
                  <a:cubicBezTo>
                    <a:pt x="1249757" y="100207"/>
                    <a:pt x="1220917" y="346951"/>
                    <a:pt x="1241184" y="461665"/>
                  </a:cubicBezTo>
                  <a:cubicBezTo>
                    <a:pt x="1033664" y="485488"/>
                    <a:pt x="780087" y="458292"/>
                    <a:pt x="620592" y="461665"/>
                  </a:cubicBezTo>
                  <a:cubicBezTo>
                    <a:pt x="461097" y="465038"/>
                    <a:pt x="227411" y="471611"/>
                    <a:pt x="0" y="461665"/>
                  </a:cubicBezTo>
                  <a:cubicBezTo>
                    <a:pt x="20759" y="288799"/>
                    <a:pt x="-1218" y="129496"/>
                    <a:pt x="0" y="0"/>
                  </a:cubicBezTo>
                  <a:close/>
                </a:path>
              </a:pathLst>
            </a:custGeom>
            <a:noFill/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Access Key ID / Access Secret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03F2276-81FC-8F42-8BF7-359C0C4CC94F}"/>
                </a:ext>
              </a:extLst>
            </p:cNvPr>
            <p:cNvSpPr txBox="1"/>
            <p:nvPr/>
          </p:nvSpPr>
          <p:spPr>
            <a:xfrm>
              <a:off x="10390312" y="2523773"/>
              <a:ext cx="1159807" cy="307777"/>
            </a:xfrm>
            <a:custGeom>
              <a:avLst/>
              <a:gdLst>
                <a:gd name="connsiteX0" fmla="*/ 0 w 1159807"/>
                <a:gd name="connsiteY0" fmla="*/ 0 h 307777"/>
                <a:gd name="connsiteX1" fmla="*/ 545109 w 1159807"/>
                <a:gd name="connsiteY1" fmla="*/ 0 h 307777"/>
                <a:gd name="connsiteX2" fmla="*/ 1159807 w 1159807"/>
                <a:gd name="connsiteY2" fmla="*/ 0 h 307777"/>
                <a:gd name="connsiteX3" fmla="*/ 1159807 w 1159807"/>
                <a:gd name="connsiteY3" fmla="*/ 307777 h 307777"/>
                <a:gd name="connsiteX4" fmla="*/ 614698 w 1159807"/>
                <a:gd name="connsiteY4" fmla="*/ 307777 h 307777"/>
                <a:gd name="connsiteX5" fmla="*/ 0 w 1159807"/>
                <a:gd name="connsiteY5" fmla="*/ 307777 h 307777"/>
                <a:gd name="connsiteX6" fmla="*/ 0 w 1159807"/>
                <a:gd name="connsiteY6" fmla="*/ 0 h 30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9807" h="307777" extrusionOk="0">
                  <a:moveTo>
                    <a:pt x="0" y="0"/>
                  </a:moveTo>
                  <a:cubicBezTo>
                    <a:pt x="156215" y="-19278"/>
                    <a:pt x="422337" y="15970"/>
                    <a:pt x="545109" y="0"/>
                  </a:cubicBezTo>
                  <a:cubicBezTo>
                    <a:pt x="667881" y="-15970"/>
                    <a:pt x="987298" y="-12925"/>
                    <a:pt x="1159807" y="0"/>
                  </a:cubicBezTo>
                  <a:cubicBezTo>
                    <a:pt x="1154137" y="147756"/>
                    <a:pt x="1173408" y="197560"/>
                    <a:pt x="1159807" y="307777"/>
                  </a:cubicBezTo>
                  <a:cubicBezTo>
                    <a:pt x="1038832" y="290429"/>
                    <a:pt x="781742" y="294365"/>
                    <a:pt x="614698" y="307777"/>
                  </a:cubicBezTo>
                  <a:cubicBezTo>
                    <a:pt x="447654" y="321189"/>
                    <a:pt x="217089" y="326252"/>
                    <a:pt x="0" y="307777"/>
                  </a:cubicBezTo>
                  <a:cubicBezTo>
                    <a:pt x="-2044" y="159862"/>
                    <a:pt x="1119" y="8387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34733546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Permissions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6454044-59FE-1B45-94C7-46BF00E2AE5D}"/>
                </a:ext>
              </a:extLst>
            </p:cNvPr>
            <p:cNvSpPr txBox="1"/>
            <p:nvPr/>
          </p:nvSpPr>
          <p:spPr>
            <a:xfrm>
              <a:off x="8808888" y="1700161"/>
              <a:ext cx="1021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belongs</a:t>
              </a:r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 to</a:t>
              </a:r>
            </a:p>
          </p:txBody>
        </p: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9D26B728-45E5-AE4E-B324-DF8E86D62507}"/>
                </a:ext>
              </a:extLst>
            </p:cNvPr>
            <p:cNvCxnSpPr>
              <a:cxnSpLocks/>
              <a:stCxn id="144" idx="3"/>
              <a:endCxn id="145" idx="1"/>
            </p:cNvCxnSpPr>
            <p:nvPr/>
          </p:nvCxnSpPr>
          <p:spPr>
            <a:xfrm>
              <a:off x="8855725" y="1943620"/>
              <a:ext cx="532315" cy="371668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urved Connector 158">
              <a:extLst>
                <a:ext uri="{FF2B5EF4-FFF2-40B4-BE49-F238E27FC236}">
                  <a16:creationId xmlns:a16="http://schemas.microsoft.com/office/drawing/2014/main" id="{D10F3FEE-94E5-DD4E-8427-900236D0FA6A}"/>
                </a:ext>
              </a:extLst>
            </p:cNvPr>
            <p:cNvCxnSpPr>
              <a:cxnSpLocks/>
              <a:stCxn id="146" idx="2"/>
              <a:endCxn id="145" idx="3"/>
            </p:cNvCxnSpPr>
            <p:nvPr/>
          </p:nvCxnSpPr>
          <p:spPr>
            <a:xfrm rot="5400000">
              <a:off x="10258822" y="1511831"/>
              <a:ext cx="538615" cy="1068298"/>
            </a:xfrm>
            <a:prstGeom prst="curvedConnector2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FB225A6-CC9A-2B4A-8F81-582E7BD2E4DB}"/>
                </a:ext>
              </a:extLst>
            </p:cNvPr>
            <p:cNvSpPr txBox="1"/>
            <p:nvPr/>
          </p:nvSpPr>
          <p:spPr>
            <a:xfrm>
              <a:off x="9943643" y="3228940"/>
              <a:ext cx="1346386" cy="307777"/>
            </a:xfrm>
            <a:custGeom>
              <a:avLst/>
              <a:gdLst>
                <a:gd name="connsiteX0" fmla="*/ 0 w 1346386"/>
                <a:gd name="connsiteY0" fmla="*/ 0 h 307777"/>
                <a:gd name="connsiteX1" fmla="*/ 632801 w 1346386"/>
                <a:gd name="connsiteY1" fmla="*/ 0 h 307777"/>
                <a:gd name="connsiteX2" fmla="*/ 1346386 w 1346386"/>
                <a:gd name="connsiteY2" fmla="*/ 0 h 307777"/>
                <a:gd name="connsiteX3" fmla="*/ 1346386 w 1346386"/>
                <a:gd name="connsiteY3" fmla="*/ 307777 h 307777"/>
                <a:gd name="connsiteX4" fmla="*/ 713585 w 1346386"/>
                <a:gd name="connsiteY4" fmla="*/ 307777 h 307777"/>
                <a:gd name="connsiteX5" fmla="*/ 0 w 1346386"/>
                <a:gd name="connsiteY5" fmla="*/ 307777 h 307777"/>
                <a:gd name="connsiteX6" fmla="*/ 0 w 1346386"/>
                <a:gd name="connsiteY6" fmla="*/ 0 h 30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6386" h="307777" extrusionOk="0">
                  <a:moveTo>
                    <a:pt x="0" y="0"/>
                  </a:moveTo>
                  <a:cubicBezTo>
                    <a:pt x="305273" y="-28896"/>
                    <a:pt x="330314" y="-5659"/>
                    <a:pt x="632801" y="0"/>
                  </a:cubicBezTo>
                  <a:cubicBezTo>
                    <a:pt x="935288" y="5659"/>
                    <a:pt x="1016085" y="-33140"/>
                    <a:pt x="1346386" y="0"/>
                  </a:cubicBezTo>
                  <a:cubicBezTo>
                    <a:pt x="1340716" y="147756"/>
                    <a:pt x="1359987" y="197560"/>
                    <a:pt x="1346386" y="307777"/>
                  </a:cubicBezTo>
                  <a:cubicBezTo>
                    <a:pt x="1077056" y="335467"/>
                    <a:pt x="978594" y="327952"/>
                    <a:pt x="713585" y="307777"/>
                  </a:cubicBezTo>
                  <a:cubicBezTo>
                    <a:pt x="448576" y="287602"/>
                    <a:pt x="288038" y="315221"/>
                    <a:pt x="0" y="307777"/>
                  </a:cubicBezTo>
                  <a:cubicBezTo>
                    <a:pt x="-2044" y="159862"/>
                    <a:pt x="1119" y="8387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34733546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Service (EC2)</a:t>
              </a:r>
            </a:p>
          </p:txBody>
        </p:sp>
        <p:cxnSp>
          <p:nvCxnSpPr>
            <p:cNvPr id="161" name="Curved Connector 160">
              <a:extLst>
                <a:ext uri="{FF2B5EF4-FFF2-40B4-BE49-F238E27FC236}">
                  <a16:creationId xmlns:a16="http://schemas.microsoft.com/office/drawing/2014/main" id="{BE27C58A-4A1A-854B-AFD5-540F35BD35BD}"/>
                </a:ext>
              </a:extLst>
            </p:cNvPr>
            <p:cNvCxnSpPr>
              <a:cxnSpLocks/>
              <a:stCxn id="145" idx="2"/>
              <a:endCxn id="160" idx="0"/>
            </p:cNvCxnSpPr>
            <p:nvPr/>
          </p:nvCxnSpPr>
          <p:spPr>
            <a:xfrm rot="16200000" flipH="1">
              <a:off x="9774041" y="2386145"/>
              <a:ext cx="759764" cy="92582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075C468-EAAF-0449-90C6-CD4526D00129}"/>
                </a:ext>
              </a:extLst>
            </p:cNvPr>
            <p:cNvSpPr txBox="1"/>
            <p:nvPr/>
          </p:nvSpPr>
          <p:spPr>
            <a:xfrm>
              <a:off x="9646980" y="2840983"/>
              <a:ext cx="6059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uses</a:t>
              </a:r>
            </a:p>
          </p:txBody>
        </p:sp>
        <p:cxnSp>
          <p:nvCxnSpPr>
            <p:cNvPr id="163" name="Curved Connector 162">
              <a:extLst>
                <a:ext uri="{FF2B5EF4-FFF2-40B4-BE49-F238E27FC236}">
                  <a16:creationId xmlns:a16="http://schemas.microsoft.com/office/drawing/2014/main" id="{7B9B9725-B664-F244-BE8E-1EBF98D311E4}"/>
                </a:ext>
              </a:extLst>
            </p:cNvPr>
            <p:cNvCxnSpPr>
              <a:cxnSpLocks/>
              <a:stCxn id="146" idx="2"/>
              <a:endCxn id="157" idx="0"/>
            </p:cNvCxnSpPr>
            <p:nvPr/>
          </p:nvCxnSpPr>
          <p:spPr>
            <a:xfrm rot="5400000">
              <a:off x="10642697" y="2104192"/>
              <a:ext cx="747100" cy="9206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DD57111-6DED-9943-8E53-AB2096F9A0BE}"/>
                </a:ext>
              </a:extLst>
            </p:cNvPr>
            <p:cNvSpPr txBox="1"/>
            <p:nvPr/>
          </p:nvSpPr>
          <p:spPr>
            <a:xfrm>
              <a:off x="11006524" y="2044096"/>
              <a:ext cx="7937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grants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CCF56648-3CC6-CF4E-924C-69700DCD5377}"/>
                </a:ext>
              </a:extLst>
            </p:cNvPr>
            <p:cNvSpPr txBox="1"/>
            <p:nvPr/>
          </p:nvSpPr>
          <p:spPr>
            <a:xfrm>
              <a:off x="9824864" y="1865663"/>
              <a:ext cx="10216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Is attached to</a:t>
              </a:r>
              <a:endParaRPr lang="en-US" sz="1400" b="1" dirty="0">
                <a:solidFill>
                  <a:schemeClr val="bg1"/>
                </a:solidFill>
                <a:latin typeface="Bradley Hand ITC" panose="03070402050302030203" pitchFamily="66" charset="77"/>
              </a:endParaRPr>
            </a:p>
          </p:txBody>
        </p:sp>
        <p:cxnSp>
          <p:nvCxnSpPr>
            <p:cNvPr id="166" name="Curved Connector 165">
              <a:extLst>
                <a:ext uri="{FF2B5EF4-FFF2-40B4-BE49-F238E27FC236}">
                  <a16:creationId xmlns:a16="http://schemas.microsoft.com/office/drawing/2014/main" id="{2747BCE6-95E1-DE4A-B090-FBD1CD067861}"/>
                </a:ext>
              </a:extLst>
            </p:cNvPr>
            <p:cNvCxnSpPr>
              <a:cxnSpLocks/>
              <a:stCxn id="144" idx="2"/>
              <a:endCxn id="155" idx="3"/>
            </p:cNvCxnSpPr>
            <p:nvPr/>
          </p:nvCxnSpPr>
          <p:spPr>
            <a:xfrm rot="16200000" flipH="1">
              <a:off x="8316083" y="2334179"/>
              <a:ext cx="1213947" cy="740603"/>
            </a:xfrm>
            <a:prstGeom prst="curvedConnector4">
              <a:avLst>
                <a:gd name="adj1" fmla="val 40492"/>
                <a:gd name="adj2" fmla="val 130867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C091A829-6975-9A40-B111-63CE033F54BF}"/>
                </a:ext>
              </a:extLst>
            </p:cNvPr>
            <p:cNvSpPr txBox="1"/>
            <p:nvPr/>
          </p:nvSpPr>
          <p:spPr>
            <a:xfrm>
              <a:off x="8083210" y="2640351"/>
              <a:ext cx="10216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Is issued</a:t>
              </a:r>
              <a:endParaRPr lang="en-US" sz="1400" b="1" dirty="0">
                <a:solidFill>
                  <a:schemeClr val="bg1"/>
                </a:solidFill>
                <a:latin typeface="Bradley Hand ITC" panose="03070402050302030203" pitchFamily="66" charset="7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C61F351-0600-A34F-B2B4-A18D3EBE00F4}"/>
                </a:ext>
              </a:extLst>
            </p:cNvPr>
            <p:cNvSpPr txBox="1"/>
            <p:nvPr/>
          </p:nvSpPr>
          <p:spPr>
            <a:xfrm>
              <a:off x="4910848" y="4478337"/>
              <a:ext cx="1241184" cy="461665"/>
            </a:xfrm>
            <a:custGeom>
              <a:avLst/>
              <a:gdLst>
                <a:gd name="connsiteX0" fmla="*/ 0 w 1241184"/>
                <a:gd name="connsiteY0" fmla="*/ 0 h 461665"/>
                <a:gd name="connsiteX1" fmla="*/ 608180 w 1241184"/>
                <a:gd name="connsiteY1" fmla="*/ 0 h 461665"/>
                <a:gd name="connsiteX2" fmla="*/ 1241184 w 1241184"/>
                <a:gd name="connsiteY2" fmla="*/ 0 h 461665"/>
                <a:gd name="connsiteX3" fmla="*/ 1241184 w 1241184"/>
                <a:gd name="connsiteY3" fmla="*/ 461665 h 461665"/>
                <a:gd name="connsiteX4" fmla="*/ 620592 w 1241184"/>
                <a:gd name="connsiteY4" fmla="*/ 461665 h 461665"/>
                <a:gd name="connsiteX5" fmla="*/ 0 w 1241184"/>
                <a:gd name="connsiteY5" fmla="*/ 461665 h 461665"/>
                <a:gd name="connsiteX6" fmla="*/ 0 w 1241184"/>
                <a:gd name="connsiteY6" fmla="*/ 0 h 4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184" h="461665" extrusionOk="0">
                  <a:moveTo>
                    <a:pt x="0" y="0"/>
                  </a:moveTo>
                  <a:cubicBezTo>
                    <a:pt x="242991" y="-11710"/>
                    <a:pt x="456707" y="-26202"/>
                    <a:pt x="608180" y="0"/>
                  </a:cubicBezTo>
                  <a:cubicBezTo>
                    <a:pt x="759653" y="26202"/>
                    <a:pt x="986644" y="-24665"/>
                    <a:pt x="1241184" y="0"/>
                  </a:cubicBezTo>
                  <a:cubicBezTo>
                    <a:pt x="1249757" y="100207"/>
                    <a:pt x="1220917" y="346951"/>
                    <a:pt x="1241184" y="461665"/>
                  </a:cubicBezTo>
                  <a:cubicBezTo>
                    <a:pt x="1033664" y="485488"/>
                    <a:pt x="780087" y="458292"/>
                    <a:pt x="620592" y="461665"/>
                  </a:cubicBezTo>
                  <a:cubicBezTo>
                    <a:pt x="461097" y="465038"/>
                    <a:pt x="227411" y="471611"/>
                    <a:pt x="0" y="461665"/>
                  </a:cubicBezTo>
                  <a:cubicBezTo>
                    <a:pt x="20759" y="288799"/>
                    <a:pt x="-1218" y="129496"/>
                    <a:pt x="0" y="0"/>
                  </a:cubicBezTo>
                  <a:close/>
                </a:path>
              </a:pathLst>
            </a:custGeom>
            <a:noFill/>
            <a:ln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Access Key ID / Access Secret</a:t>
              </a:r>
            </a:p>
          </p:txBody>
        </p:sp>
        <p:pic>
          <p:nvPicPr>
            <p:cNvPr id="181" name="Picture 180" descr="A close up of a logo&#10;&#10;Description automatically generated">
              <a:extLst>
                <a:ext uri="{FF2B5EF4-FFF2-40B4-BE49-F238E27FC236}">
                  <a16:creationId xmlns:a16="http://schemas.microsoft.com/office/drawing/2014/main" id="{54ACD875-BA70-4044-B317-4CDFCDB53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8122251" y="2791816"/>
              <a:ext cx="335822" cy="335822"/>
            </a:xfrm>
            <a:prstGeom prst="rect">
              <a:avLst/>
            </a:prstGeom>
          </p:spPr>
        </p:pic>
        <p:pic>
          <p:nvPicPr>
            <p:cNvPr id="183" name="Picture 182" descr="A close up of a logo&#10;&#10;Description automatically generated">
              <a:extLst>
                <a:ext uri="{FF2B5EF4-FFF2-40B4-BE49-F238E27FC236}">
                  <a16:creationId xmlns:a16="http://schemas.microsoft.com/office/drawing/2014/main" id="{B932B6F4-6547-2B4E-9A4F-8540D6343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4579771" y="4580323"/>
              <a:ext cx="335822" cy="335822"/>
            </a:xfrm>
            <a:prstGeom prst="rect">
              <a:avLst/>
            </a:prstGeom>
          </p:spPr>
        </p:pic>
        <p:cxnSp>
          <p:nvCxnSpPr>
            <p:cNvPr id="139" name="Curved Connector 138">
              <a:extLst>
                <a:ext uri="{FF2B5EF4-FFF2-40B4-BE49-F238E27FC236}">
                  <a16:creationId xmlns:a16="http://schemas.microsoft.com/office/drawing/2014/main" id="{E1A15803-1013-6648-A265-3387DC1025E0}"/>
                </a:ext>
              </a:extLst>
            </p:cNvPr>
            <p:cNvCxnSpPr>
              <a:cxnSpLocks/>
              <a:stCxn id="110" idx="3"/>
              <a:endCxn id="147" idx="1"/>
            </p:cNvCxnSpPr>
            <p:nvPr/>
          </p:nvCxnSpPr>
          <p:spPr>
            <a:xfrm>
              <a:off x="6165021" y="3485334"/>
              <a:ext cx="1840297" cy="1104704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7160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C7448D-A908-5D49-9F99-EEC256E7830B}"/>
              </a:ext>
            </a:extLst>
          </p:cNvPr>
          <p:cNvSpPr txBox="1"/>
          <p:nvPr/>
        </p:nvSpPr>
        <p:spPr>
          <a:xfrm>
            <a:off x="2782171" y="3136612"/>
            <a:ext cx="6627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SAML 2.0 Federation</a:t>
            </a:r>
          </a:p>
        </p:txBody>
      </p:sp>
    </p:spTree>
    <p:extLst>
      <p:ext uri="{BB962C8B-B14F-4D97-AF65-F5344CB8AC3E}">
        <p14:creationId xmlns:p14="http://schemas.microsoft.com/office/powerpoint/2010/main" val="3428825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0108D76-2ABB-DA44-B217-3251543DFC74}"/>
              </a:ext>
            </a:extLst>
          </p:cNvPr>
          <p:cNvGrpSpPr/>
          <p:nvPr/>
        </p:nvGrpSpPr>
        <p:grpSpPr>
          <a:xfrm>
            <a:off x="385205" y="407773"/>
            <a:ext cx="11653830" cy="5892284"/>
            <a:chOff x="385205" y="407773"/>
            <a:chExt cx="11653830" cy="589228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5BF61CA-EC3F-F74B-B1BB-6254CFEDF433}"/>
                </a:ext>
              </a:extLst>
            </p:cNvPr>
            <p:cNvSpPr/>
            <p:nvPr/>
          </p:nvSpPr>
          <p:spPr>
            <a:xfrm>
              <a:off x="821473" y="1427496"/>
              <a:ext cx="2277225" cy="2202491"/>
            </a:xfrm>
            <a:custGeom>
              <a:avLst/>
              <a:gdLst>
                <a:gd name="connsiteX0" fmla="*/ 0 w 2277225"/>
                <a:gd name="connsiteY0" fmla="*/ 0 h 2202491"/>
                <a:gd name="connsiteX1" fmla="*/ 2277225 w 2277225"/>
                <a:gd name="connsiteY1" fmla="*/ 0 h 2202491"/>
                <a:gd name="connsiteX2" fmla="*/ 2277225 w 2277225"/>
                <a:gd name="connsiteY2" fmla="*/ 2202491 h 2202491"/>
                <a:gd name="connsiteX3" fmla="*/ 0 w 2277225"/>
                <a:gd name="connsiteY3" fmla="*/ 2202491 h 2202491"/>
                <a:gd name="connsiteX4" fmla="*/ 0 w 2277225"/>
                <a:gd name="connsiteY4" fmla="*/ 0 h 220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225" h="2202491" extrusionOk="0">
                  <a:moveTo>
                    <a:pt x="0" y="0"/>
                  </a:moveTo>
                  <a:cubicBezTo>
                    <a:pt x="506983" y="-109404"/>
                    <a:pt x="1609021" y="-69256"/>
                    <a:pt x="2277225" y="0"/>
                  </a:cubicBezTo>
                  <a:cubicBezTo>
                    <a:pt x="2260530" y="886975"/>
                    <a:pt x="2354654" y="1228303"/>
                    <a:pt x="2277225" y="2202491"/>
                  </a:cubicBezTo>
                  <a:cubicBezTo>
                    <a:pt x="1576852" y="2253411"/>
                    <a:pt x="432808" y="2127801"/>
                    <a:pt x="0" y="2202491"/>
                  </a:cubicBezTo>
                  <a:cubicBezTo>
                    <a:pt x="127317" y="1498136"/>
                    <a:pt x="-72729" y="451543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767804D-C8BA-F844-A979-A74BDC88BEE9}"/>
                </a:ext>
              </a:extLst>
            </p:cNvPr>
            <p:cNvSpPr/>
            <p:nvPr/>
          </p:nvSpPr>
          <p:spPr>
            <a:xfrm>
              <a:off x="1066267" y="1851409"/>
              <a:ext cx="1792619" cy="1577480"/>
            </a:xfrm>
            <a:custGeom>
              <a:avLst/>
              <a:gdLst>
                <a:gd name="connsiteX0" fmla="*/ 0 w 1792619"/>
                <a:gd name="connsiteY0" fmla="*/ 0 h 1577480"/>
                <a:gd name="connsiteX1" fmla="*/ 1792619 w 1792619"/>
                <a:gd name="connsiteY1" fmla="*/ 0 h 1577480"/>
                <a:gd name="connsiteX2" fmla="*/ 1792619 w 1792619"/>
                <a:gd name="connsiteY2" fmla="*/ 1577480 h 1577480"/>
                <a:gd name="connsiteX3" fmla="*/ 0 w 1792619"/>
                <a:gd name="connsiteY3" fmla="*/ 1577480 h 1577480"/>
                <a:gd name="connsiteX4" fmla="*/ 0 w 1792619"/>
                <a:gd name="connsiteY4" fmla="*/ 0 h 1577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2619" h="1577480" extrusionOk="0">
                  <a:moveTo>
                    <a:pt x="0" y="0"/>
                  </a:moveTo>
                  <a:cubicBezTo>
                    <a:pt x="601688" y="139600"/>
                    <a:pt x="1211283" y="-12495"/>
                    <a:pt x="1792619" y="0"/>
                  </a:cubicBezTo>
                  <a:cubicBezTo>
                    <a:pt x="1880272" y="454837"/>
                    <a:pt x="1777001" y="1255787"/>
                    <a:pt x="1792619" y="1577480"/>
                  </a:cubicBezTo>
                  <a:cubicBezTo>
                    <a:pt x="991027" y="1453961"/>
                    <a:pt x="443961" y="1575551"/>
                    <a:pt x="0" y="1577480"/>
                  </a:cubicBezTo>
                  <a:cubicBezTo>
                    <a:pt x="41823" y="1245806"/>
                    <a:pt x="-119654" y="62887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30B1FF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136EFD3-9325-514A-A24A-14E73B99EB2E}"/>
                </a:ext>
              </a:extLst>
            </p:cNvPr>
            <p:cNvSpPr txBox="1"/>
            <p:nvPr/>
          </p:nvSpPr>
          <p:spPr>
            <a:xfrm>
              <a:off x="941413" y="1490533"/>
              <a:ext cx="16144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Web Application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0DC398D-30AD-3E41-8B39-95ABB866F5A6}"/>
                </a:ext>
              </a:extLst>
            </p:cNvPr>
            <p:cNvSpPr/>
            <p:nvPr/>
          </p:nvSpPr>
          <p:spPr>
            <a:xfrm>
              <a:off x="3860782" y="1427113"/>
              <a:ext cx="2463775" cy="2202874"/>
            </a:xfrm>
            <a:custGeom>
              <a:avLst/>
              <a:gdLst>
                <a:gd name="connsiteX0" fmla="*/ 0 w 2463775"/>
                <a:gd name="connsiteY0" fmla="*/ 0 h 2202874"/>
                <a:gd name="connsiteX1" fmla="*/ 2463775 w 2463775"/>
                <a:gd name="connsiteY1" fmla="*/ 0 h 2202874"/>
                <a:gd name="connsiteX2" fmla="*/ 2463775 w 2463775"/>
                <a:gd name="connsiteY2" fmla="*/ 2202874 h 2202874"/>
                <a:gd name="connsiteX3" fmla="*/ 0 w 2463775"/>
                <a:gd name="connsiteY3" fmla="*/ 2202874 h 2202874"/>
                <a:gd name="connsiteX4" fmla="*/ 0 w 2463775"/>
                <a:gd name="connsiteY4" fmla="*/ 0 h 220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3775" h="2202874" extrusionOk="0">
                  <a:moveTo>
                    <a:pt x="0" y="0"/>
                  </a:moveTo>
                  <a:cubicBezTo>
                    <a:pt x="1012524" y="-109404"/>
                    <a:pt x="1630548" y="-69256"/>
                    <a:pt x="2463775" y="0"/>
                  </a:cubicBezTo>
                  <a:cubicBezTo>
                    <a:pt x="2447080" y="639749"/>
                    <a:pt x="2541204" y="1654948"/>
                    <a:pt x="2463775" y="2202874"/>
                  </a:cubicBezTo>
                  <a:cubicBezTo>
                    <a:pt x="1915670" y="2253794"/>
                    <a:pt x="995127" y="2128184"/>
                    <a:pt x="0" y="2202874"/>
                  </a:cubicBezTo>
                  <a:cubicBezTo>
                    <a:pt x="127317" y="1870450"/>
                    <a:pt x="-72729" y="30625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AB0337A-F9E5-424D-A8BC-D2DD080A76DE}"/>
                </a:ext>
              </a:extLst>
            </p:cNvPr>
            <p:cNvSpPr txBox="1"/>
            <p:nvPr/>
          </p:nvSpPr>
          <p:spPr>
            <a:xfrm>
              <a:off x="4010681" y="1505092"/>
              <a:ext cx="9540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Grafana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5AA1042-D794-5846-84C1-6397D5560FCB}"/>
                </a:ext>
              </a:extLst>
            </p:cNvPr>
            <p:cNvSpPr txBox="1"/>
            <p:nvPr/>
          </p:nvSpPr>
          <p:spPr>
            <a:xfrm>
              <a:off x="1134234" y="2097918"/>
              <a:ext cx="14932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Health Dashboard</a:t>
              </a:r>
            </a:p>
          </p:txBody>
        </p:sp>
        <p:pic>
          <p:nvPicPr>
            <p:cNvPr id="81" name="Graphic 80" descr="Scatterplot">
              <a:extLst>
                <a:ext uri="{FF2B5EF4-FFF2-40B4-BE49-F238E27FC236}">
                  <a16:creationId xmlns:a16="http://schemas.microsoft.com/office/drawing/2014/main" id="{7B095495-4CA0-6341-AF1D-BC74C9A9C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66622" y="2488851"/>
              <a:ext cx="646339" cy="646339"/>
            </a:xfrm>
            <a:prstGeom prst="rect">
              <a:avLst/>
            </a:prstGeom>
          </p:spPr>
        </p:pic>
        <p:pic>
          <p:nvPicPr>
            <p:cNvPr id="83" name="Graphic 82" descr="Bar graph with upward trend">
              <a:extLst>
                <a:ext uri="{FF2B5EF4-FFF2-40B4-BE49-F238E27FC236}">
                  <a16:creationId xmlns:a16="http://schemas.microsoft.com/office/drawing/2014/main" id="{84BDFF80-91FC-914E-9982-909A3639A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7107" y="2494680"/>
              <a:ext cx="646339" cy="646339"/>
            </a:xfrm>
            <a:prstGeom prst="rect">
              <a:avLst/>
            </a:prstGeom>
          </p:spPr>
        </p:pic>
        <p:pic>
          <p:nvPicPr>
            <p:cNvPr id="95" name="Graphic 94" descr="Scatterplot">
              <a:extLst>
                <a:ext uri="{FF2B5EF4-FFF2-40B4-BE49-F238E27FC236}">
                  <a16:creationId xmlns:a16="http://schemas.microsoft.com/office/drawing/2014/main" id="{F90F6410-7065-744F-A5C3-C248A08D3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21345" y="2334095"/>
              <a:ext cx="646339" cy="628711"/>
            </a:xfrm>
            <a:prstGeom prst="rect">
              <a:avLst/>
            </a:prstGeom>
          </p:spPr>
        </p:pic>
        <p:pic>
          <p:nvPicPr>
            <p:cNvPr id="96" name="Graphic 95" descr="Bar graph with upward trend">
              <a:extLst>
                <a:ext uri="{FF2B5EF4-FFF2-40B4-BE49-F238E27FC236}">
                  <a16:creationId xmlns:a16="http://schemas.microsoft.com/office/drawing/2014/main" id="{2CF893FD-2BD2-6345-941D-B517334BD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80639" y="2349804"/>
              <a:ext cx="646339" cy="628711"/>
            </a:xfrm>
            <a:prstGeom prst="rect">
              <a:avLst/>
            </a:prstGeom>
          </p:spPr>
        </p:pic>
        <p:cxnSp>
          <p:nvCxnSpPr>
            <p:cNvPr id="98" name="Curved Connector 97">
              <a:extLst>
                <a:ext uri="{FF2B5EF4-FFF2-40B4-BE49-F238E27FC236}">
                  <a16:creationId xmlns:a16="http://schemas.microsoft.com/office/drawing/2014/main" id="{07575A28-05E3-AC4F-9FFF-59094116B3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35133" y="2704872"/>
              <a:ext cx="1147195" cy="190514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7ED52BC-5387-C840-A0EC-62AB9E0FD534}"/>
                </a:ext>
              </a:extLst>
            </p:cNvPr>
            <p:cNvSpPr txBox="1"/>
            <p:nvPr/>
          </p:nvSpPr>
          <p:spPr>
            <a:xfrm>
              <a:off x="3048109" y="3039957"/>
              <a:ext cx="89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Render</a:t>
              </a:r>
            </a:p>
          </p:txBody>
        </p:sp>
        <p:cxnSp>
          <p:nvCxnSpPr>
            <p:cNvPr id="100" name="Curved Connector 99">
              <a:extLst>
                <a:ext uri="{FF2B5EF4-FFF2-40B4-BE49-F238E27FC236}">
                  <a16:creationId xmlns:a16="http://schemas.microsoft.com/office/drawing/2014/main" id="{6933C1F9-523A-7E45-8D17-D17C544E5C21}"/>
                </a:ext>
              </a:extLst>
            </p:cNvPr>
            <p:cNvCxnSpPr>
              <a:cxnSpLocks/>
            </p:cNvCxnSpPr>
            <p:nvPr/>
          </p:nvCxnSpPr>
          <p:spPr>
            <a:xfrm>
              <a:off x="2964860" y="2351280"/>
              <a:ext cx="1147197" cy="197114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1E39CC6-0C6F-C640-A746-9DD59E8E88EE}"/>
                </a:ext>
              </a:extLst>
            </p:cNvPr>
            <p:cNvSpPr txBox="1"/>
            <p:nvPr/>
          </p:nvSpPr>
          <p:spPr>
            <a:xfrm>
              <a:off x="3048209" y="2016926"/>
              <a:ext cx="89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Request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6B2B4AC-B1CF-4C42-8E7A-5D4825528F95}"/>
                </a:ext>
              </a:extLst>
            </p:cNvPr>
            <p:cNvSpPr/>
            <p:nvPr/>
          </p:nvSpPr>
          <p:spPr>
            <a:xfrm>
              <a:off x="4246499" y="2044744"/>
              <a:ext cx="1590635" cy="1183544"/>
            </a:xfrm>
            <a:custGeom>
              <a:avLst/>
              <a:gdLst>
                <a:gd name="connsiteX0" fmla="*/ 0 w 1590635"/>
                <a:gd name="connsiteY0" fmla="*/ 0 h 1183544"/>
                <a:gd name="connsiteX1" fmla="*/ 1590635 w 1590635"/>
                <a:gd name="connsiteY1" fmla="*/ 0 h 1183544"/>
                <a:gd name="connsiteX2" fmla="*/ 1590635 w 1590635"/>
                <a:gd name="connsiteY2" fmla="*/ 1183544 h 1183544"/>
                <a:gd name="connsiteX3" fmla="*/ 0 w 1590635"/>
                <a:gd name="connsiteY3" fmla="*/ 1183544 h 1183544"/>
                <a:gd name="connsiteX4" fmla="*/ 0 w 1590635"/>
                <a:gd name="connsiteY4" fmla="*/ 0 h 118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0635" h="1183544" extrusionOk="0">
                  <a:moveTo>
                    <a:pt x="0" y="0"/>
                  </a:moveTo>
                  <a:cubicBezTo>
                    <a:pt x="631527" y="134083"/>
                    <a:pt x="1007885" y="-45569"/>
                    <a:pt x="1590635" y="0"/>
                  </a:cubicBezTo>
                  <a:cubicBezTo>
                    <a:pt x="1666900" y="224888"/>
                    <a:pt x="1682372" y="672160"/>
                    <a:pt x="1590635" y="1183544"/>
                  </a:cubicBezTo>
                  <a:cubicBezTo>
                    <a:pt x="982953" y="1247549"/>
                    <a:pt x="255322" y="1173297"/>
                    <a:pt x="0" y="1183544"/>
                  </a:cubicBezTo>
                  <a:cubicBezTo>
                    <a:pt x="-68602" y="787384"/>
                    <a:pt x="-32787" y="418707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rgbClr val="EA5827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5263954-FD5C-1A41-8DA5-B30221AEEFF5}"/>
                </a:ext>
              </a:extLst>
            </p:cNvPr>
            <p:cNvSpPr/>
            <p:nvPr/>
          </p:nvSpPr>
          <p:spPr>
            <a:xfrm>
              <a:off x="7663030" y="582225"/>
              <a:ext cx="4296825" cy="5656103"/>
            </a:xfrm>
            <a:custGeom>
              <a:avLst/>
              <a:gdLst>
                <a:gd name="connsiteX0" fmla="*/ 0 w 4296825"/>
                <a:gd name="connsiteY0" fmla="*/ 0 h 5656103"/>
                <a:gd name="connsiteX1" fmla="*/ 4296825 w 4296825"/>
                <a:gd name="connsiteY1" fmla="*/ 0 h 5656103"/>
                <a:gd name="connsiteX2" fmla="*/ 4296825 w 4296825"/>
                <a:gd name="connsiteY2" fmla="*/ 5656103 h 5656103"/>
                <a:gd name="connsiteX3" fmla="*/ 0 w 4296825"/>
                <a:gd name="connsiteY3" fmla="*/ 5656103 h 5656103"/>
                <a:gd name="connsiteX4" fmla="*/ 0 w 4296825"/>
                <a:gd name="connsiteY4" fmla="*/ 0 h 565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96825" h="5656103" extrusionOk="0">
                  <a:moveTo>
                    <a:pt x="0" y="0"/>
                  </a:moveTo>
                  <a:cubicBezTo>
                    <a:pt x="1597976" y="-109404"/>
                    <a:pt x="3280592" y="-69256"/>
                    <a:pt x="4296825" y="0"/>
                  </a:cubicBezTo>
                  <a:cubicBezTo>
                    <a:pt x="4280130" y="2348439"/>
                    <a:pt x="4374254" y="4634651"/>
                    <a:pt x="4296825" y="5656103"/>
                  </a:cubicBezTo>
                  <a:cubicBezTo>
                    <a:pt x="3328471" y="5707023"/>
                    <a:pt x="1201625" y="5581413"/>
                    <a:pt x="0" y="5656103"/>
                  </a:cubicBezTo>
                  <a:cubicBezTo>
                    <a:pt x="127317" y="3552579"/>
                    <a:pt x="-72729" y="2395749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9C427AD-1BAD-324E-8632-5A803FE839ED}"/>
                </a:ext>
              </a:extLst>
            </p:cNvPr>
            <p:cNvSpPr txBox="1"/>
            <p:nvPr/>
          </p:nvSpPr>
          <p:spPr>
            <a:xfrm>
              <a:off x="7816928" y="677652"/>
              <a:ext cx="7485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AWS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BB16D9D-8D56-A24A-9D78-7C3D13D7E9D9}"/>
                </a:ext>
              </a:extLst>
            </p:cNvPr>
            <p:cNvSpPr/>
            <p:nvPr/>
          </p:nvSpPr>
          <p:spPr>
            <a:xfrm>
              <a:off x="8076851" y="2232312"/>
              <a:ext cx="2396998" cy="774360"/>
            </a:xfrm>
            <a:custGeom>
              <a:avLst/>
              <a:gdLst>
                <a:gd name="connsiteX0" fmla="*/ 0 w 2396998"/>
                <a:gd name="connsiteY0" fmla="*/ 0 h 774360"/>
                <a:gd name="connsiteX1" fmla="*/ 2396998 w 2396998"/>
                <a:gd name="connsiteY1" fmla="*/ 0 h 774360"/>
                <a:gd name="connsiteX2" fmla="*/ 2396998 w 2396998"/>
                <a:gd name="connsiteY2" fmla="*/ 774360 h 774360"/>
                <a:gd name="connsiteX3" fmla="*/ 0 w 2396998"/>
                <a:gd name="connsiteY3" fmla="*/ 774360 h 774360"/>
                <a:gd name="connsiteX4" fmla="*/ 0 w 2396998"/>
                <a:gd name="connsiteY4" fmla="*/ 0 h 7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6998" h="774360" extrusionOk="0">
                  <a:moveTo>
                    <a:pt x="0" y="0"/>
                  </a:moveTo>
                  <a:cubicBezTo>
                    <a:pt x="725788" y="118645"/>
                    <a:pt x="1597778" y="116012"/>
                    <a:pt x="2396998" y="0"/>
                  </a:cubicBezTo>
                  <a:cubicBezTo>
                    <a:pt x="2446613" y="356238"/>
                    <a:pt x="2435337" y="655638"/>
                    <a:pt x="2396998" y="774360"/>
                  </a:cubicBezTo>
                  <a:cubicBezTo>
                    <a:pt x="1596591" y="908960"/>
                    <a:pt x="390786" y="617164"/>
                    <a:pt x="0" y="774360"/>
                  </a:cubicBezTo>
                  <a:cubicBezTo>
                    <a:pt x="26876" y="681998"/>
                    <a:pt x="35398" y="135150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30B1FF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0779A80-185F-374B-99DA-15FD35D57E18}"/>
                </a:ext>
              </a:extLst>
            </p:cNvPr>
            <p:cNvSpPr txBox="1"/>
            <p:nvPr/>
          </p:nvSpPr>
          <p:spPr>
            <a:xfrm>
              <a:off x="8980184" y="1512666"/>
              <a:ext cx="605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EC2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310FAA86-86E2-504E-A507-EE230D91962B}"/>
                </a:ext>
              </a:extLst>
            </p:cNvPr>
            <p:cNvSpPr/>
            <p:nvPr/>
          </p:nvSpPr>
          <p:spPr>
            <a:xfrm>
              <a:off x="8061293" y="1251796"/>
              <a:ext cx="2443723" cy="774360"/>
            </a:xfrm>
            <a:custGeom>
              <a:avLst/>
              <a:gdLst>
                <a:gd name="connsiteX0" fmla="*/ 0 w 2443723"/>
                <a:gd name="connsiteY0" fmla="*/ 0 h 774360"/>
                <a:gd name="connsiteX1" fmla="*/ 2443723 w 2443723"/>
                <a:gd name="connsiteY1" fmla="*/ 0 h 774360"/>
                <a:gd name="connsiteX2" fmla="*/ 2443723 w 2443723"/>
                <a:gd name="connsiteY2" fmla="*/ 774360 h 774360"/>
                <a:gd name="connsiteX3" fmla="*/ 0 w 2443723"/>
                <a:gd name="connsiteY3" fmla="*/ 774360 h 774360"/>
                <a:gd name="connsiteX4" fmla="*/ 0 w 2443723"/>
                <a:gd name="connsiteY4" fmla="*/ 0 h 77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3723" h="774360" extrusionOk="0">
                  <a:moveTo>
                    <a:pt x="0" y="0"/>
                  </a:moveTo>
                  <a:cubicBezTo>
                    <a:pt x="1141672" y="118645"/>
                    <a:pt x="2125866" y="116012"/>
                    <a:pt x="2443723" y="0"/>
                  </a:cubicBezTo>
                  <a:cubicBezTo>
                    <a:pt x="2493338" y="356238"/>
                    <a:pt x="2482062" y="655638"/>
                    <a:pt x="2443723" y="774360"/>
                  </a:cubicBezTo>
                  <a:cubicBezTo>
                    <a:pt x="1832885" y="908960"/>
                    <a:pt x="1084905" y="617164"/>
                    <a:pt x="0" y="774360"/>
                  </a:cubicBezTo>
                  <a:cubicBezTo>
                    <a:pt x="26876" y="681998"/>
                    <a:pt x="35398" y="135150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30B1FF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77401D0-BE60-D34A-9751-776FD541AE98}"/>
                </a:ext>
              </a:extLst>
            </p:cNvPr>
            <p:cNvSpPr txBox="1"/>
            <p:nvPr/>
          </p:nvSpPr>
          <p:spPr>
            <a:xfrm>
              <a:off x="8565513" y="2494883"/>
              <a:ext cx="150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CloudWatch</a:t>
              </a:r>
            </a:p>
          </p:txBody>
        </p:sp>
        <p:cxnSp>
          <p:nvCxnSpPr>
            <p:cNvPr id="149" name="Curved Connector 148">
              <a:extLst>
                <a:ext uri="{FF2B5EF4-FFF2-40B4-BE49-F238E27FC236}">
                  <a16:creationId xmlns:a16="http://schemas.microsoft.com/office/drawing/2014/main" id="{D3FFFF3E-811E-3049-BDC9-7D718996EE9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504921" y="2736723"/>
              <a:ext cx="562254" cy="329949"/>
            </a:xfrm>
            <a:prstGeom prst="curvedConnector2">
              <a:avLst/>
            </a:prstGeom>
            <a:ln w="1587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1A60689-4C65-A044-A4F1-AD87643B598C}"/>
                </a:ext>
              </a:extLst>
            </p:cNvPr>
            <p:cNvSpPr txBox="1"/>
            <p:nvPr/>
          </p:nvSpPr>
          <p:spPr>
            <a:xfrm>
              <a:off x="10711390" y="2285493"/>
              <a:ext cx="1327645" cy="523220"/>
            </a:xfrm>
            <a:custGeom>
              <a:avLst/>
              <a:gdLst>
                <a:gd name="connsiteX0" fmla="*/ 0 w 1327645"/>
                <a:gd name="connsiteY0" fmla="*/ 0 h 523220"/>
                <a:gd name="connsiteX1" fmla="*/ 677099 w 1327645"/>
                <a:gd name="connsiteY1" fmla="*/ 0 h 523220"/>
                <a:gd name="connsiteX2" fmla="*/ 1327645 w 1327645"/>
                <a:gd name="connsiteY2" fmla="*/ 0 h 523220"/>
                <a:gd name="connsiteX3" fmla="*/ 1327645 w 1327645"/>
                <a:gd name="connsiteY3" fmla="*/ 523220 h 523220"/>
                <a:gd name="connsiteX4" fmla="*/ 703652 w 1327645"/>
                <a:gd name="connsiteY4" fmla="*/ 523220 h 523220"/>
                <a:gd name="connsiteX5" fmla="*/ 0 w 1327645"/>
                <a:gd name="connsiteY5" fmla="*/ 523220 h 523220"/>
                <a:gd name="connsiteX6" fmla="*/ 0 w 1327645"/>
                <a:gd name="connsiteY6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7645" h="523220" extrusionOk="0">
                  <a:moveTo>
                    <a:pt x="0" y="0"/>
                  </a:moveTo>
                  <a:cubicBezTo>
                    <a:pt x="190093" y="-874"/>
                    <a:pt x="471954" y="22372"/>
                    <a:pt x="677099" y="0"/>
                  </a:cubicBezTo>
                  <a:cubicBezTo>
                    <a:pt x="882244" y="-22372"/>
                    <a:pt x="1182340" y="-10336"/>
                    <a:pt x="1327645" y="0"/>
                  </a:cubicBezTo>
                  <a:cubicBezTo>
                    <a:pt x="1339871" y="105210"/>
                    <a:pt x="1319218" y="376761"/>
                    <a:pt x="1327645" y="523220"/>
                  </a:cubicBezTo>
                  <a:cubicBezTo>
                    <a:pt x="1131494" y="542124"/>
                    <a:pt x="979192" y="528503"/>
                    <a:pt x="703652" y="523220"/>
                  </a:cubicBezTo>
                  <a:cubicBezTo>
                    <a:pt x="428112" y="517937"/>
                    <a:pt x="323679" y="548900"/>
                    <a:pt x="0" y="523220"/>
                  </a:cubicBezTo>
                  <a:cubicBezTo>
                    <a:pt x="-22343" y="326898"/>
                    <a:pt x="-12929" y="249985"/>
                    <a:pt x="0" y="0"/>
                  </a:cubicBezTo>
                  <a:close/>
                </a:path>
              </a:pathLst>
            </a:custGeom>
            <a:noFill/>
            <a:ln>
              <a:noFill/>
              <a:extLst>
                <a:ext uri="{C807C97D-BFC1-408E-A445-0C87EB9F89A2}">
                  <ask:lineSketchStyleProps xmlns:ask="http://schemas.microsoft.com/office/drawing/2018/sketchyshapes" sd="4083858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ListMetrics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GetStatistics</a:t>
              </a:r>
            </a:p>
          </p:txBody>
        </p:sp>
        <p:cxnSp>
          <p:nvCxnSpPr>
            <p:cNvPr id="151" name="Curved Connector 150">
              <a:extLst>
                <a:ext uri="{FF2B5EF4-FFF2-40B4-BE49-F238E27FC236}">
                  <a16:creationId xmlns:a16="http://schemas.microsoft.com/office/drawing/2014/main" id="{1373946D-823E-C849-A773-B9E2A5E677C5}"/>
                </a:ext>
              </a:extLst>
            </p:cNvPr>
            <p:cNvCxnSpPr>
              <a:cxnSpLocks/>
            </p:cNvCxnSpPr>
            <p:nvPr/>
          </p:nvCxnSpPr>
          <p:spPr>
            <a:xfrm>
              <a:off x="10621624" y="1397933"/>
              <a:ext cx="12700" cy="996819"/>
            </a:xfrm>
            <a:prstGeom prst="curvedConnector3">
              <a:avLst>
                <a:gd name="adj1" fmla="val 1800000"/>
              </a:avLst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DFDDA6A3-0C84-CC41-8FED-CD42702C3DD6}"/>
                </a:ext>
              </a:extLst>
            </p:cNvPr>
            <p:cNvSpPr txBox="1"/>
            <p:nvPr/>
          </p:nvSpPr>
          <p:spPr>
            <a:xfrm>
              <a:off x="10809386" y="1377111"/>
              <a:ext cx="850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Events &amp;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Logs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8681BD3-1B72-8D44-ADBD-A612008B86F4}"/>
                </a:ext>
              </a:extLst>
            </p:cNvPr>
            <p:cNvSpPr txBox="1"/>
            <p:nvPr/>
          </p:nvSpPr>
          <p:spPr>
            <a:xfrm>
              <a:off x="7100682" y="1944030"/>
              <a:ext cx="56234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Auth/Query</a:t>
              </a:r>
              <a:endParaRPr lang="en-US" sz="1400" b="1" dirty="0">
                <a:solidFill>
                  <a:schemeClr val="bg1"/>
                </a:solidFill>
                <a:latin typeface="Bradley Hand ITC" panose="03070402050302030203" pitchFamily="66" charset="77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796868F-C308-F745-8E18-81000CE55F93}"/>
                </a:ext>
              </a:extLst>
            </p:cNvPr>
            <p:cNvSpPr/>
            <p:nvPr/>
          </p:nvSpPr>
          <p:spPr>
            <a:xfrm>
              <a:off x="385205" y="407773"/>
              <a:ext cx="6631291" cy="5892284"/>
            </a:xfrm>
            <a:custGeom>
              <a:avLst/>
              <a:gdLst>
                <a:gd name="connsiteX0" fmla="*/ 0 w 6631291"/>
                <a:gd name="connsiteY0" fmla="*/ 0 h 5892284"/>
                <a:gd name="connsiteX1" fmla="*/ 6631291 w 6631291"/>
                <a:gd name="connsiteY1" fmla="*/ 0 h 5892284"/>
                <a:gd name="connsiteX2" fmla="*/ 6631291 w 6631291"/>
                <a:gd name="connsiteY2" fmla="*/ 5892284 h 5892284"/>
                <a:gd name="connsiteX3" fmla="*/ 0 w 6631291"/>
                <a:gd name="connsiteY3" fmla="*/ 5892284 h 5892284"/>
                <a:gd name="connsiteX4" fmla="*/ 0 w 6631291"/>
                <a:gd name="connsiteY4" fmla="*/ 0 h 5892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1291" h="5892284" extrusionOk="0">
                  <a:moveTo>
                    <a:pt x="0" y="0"/>
                  </a:moveTo>
                  <a:cubicBezTo>
                    <a:pt x="1969296" y="-109404"/>
                    <a:pt x="5218664" y="-69256"/>
                    <a:pt x="6631291" y="0"/>
                  </a:cubicBezTo>
                  <a:cubicBezTo>
                    <a:pt x="6614596" y="1966255"/>
                    <a:pt x="6708720" y="4055192"/>
                    <a:pt x="6631291" y="5892284"/>
                  </a:cubicBezTo>
                  <a:cubicBezTo>
                    <a:pt x="5871321" y="5943204"/>
                    <a:pt x="3255648" y="5817594"/>
                    <a:pt x="0" y="5892284"/>
                  </a:cubicBezTo>
                  <a:cubicBezTo>
                    <a:pt x="127317" y="3478805"/>
                    <a:pt x="-72729" y="2408632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CE4C6EA-B0A6-AF43-B509-3107F41425A5}"/>
                </a:ext>
              </a:extLst>
            </p:cNvPr>
            <p:cNvSpPr txBox="1"/>
            <p:nvPr/>
          </p:nvSpPr>
          <p:spPr>
            <a:xfrm>
              <a:off x="517984" y="490134"/>
              <a:ext cx="6069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XPP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76E5CBD-2EBA-354F-980F-8CBBF0E6F6F8}"/>
                </a:ext>
              </a:extLst>
            </p:cNvPr>
            <p:cNvSpPr/>
            <p:nvPr/>
          </p:nvSpPr>
          <p:spPr>
            <a:xfrm>
              <a:off x="7998783" y="3228287"/>
              <a:ext cx="3787111" cy="2701926"/>
            </a:xfrm>
            <a:custGeom>
              <a:avLst/>
              <a:gdLst>
                <a:gd name="connsiteX0" fmla="*/ 0 w 3787111"/>
                <a:gd name="connsiteY0" fmla="*/ 0 h 2701926"/>
                <a:gd name="connsiteX1" fmla="*/ 3787111 w 3787111"/>
                <a:gd name="connsiteY1" fmla="*/ 0 h 2701926"/>
                <a:gd name="connsiteX2" fmla="*/ 3787111 w 3787111"/>
                <a:gd name="connsiteY2" fmla="*/ 2701926 h 2701926"/>
                <a:gd name="connsiteX3" fmla="*/ 0 w 3787111"/>
                <a:gd name="connsiteY3" fmla="*/ 2701926 h 2701926"/>
                <a:gd name="connsiteX4" fmla="*/ 0 w 3787111"/>
                <a:gd name="connsiteY4" fmla="*/ 0 h 270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7111" h="2701926" extrusionOk="0">
                  <a:moveTo>
                    <a:pt x="0" y="0"/>
                  </a:moveTo>
                  <a:cubicBezTo>
                    <a:pt x="1017707" y="118645"/>
                    <a:pt x="2273632" y="116012"/>
                    <a:pt x="3787111" y="0"/>
                  </a:cubicBezTo>
                  <a:cubicBezTo>
                    <a:pt x="3654229" y="880656"/>
                    <a:pt x="3872062" y="2050391"/>
                    <a:pt x="3787111" y="2701926"/>
                  </a:cubicBezTo>
                  <a:cubicBezTo>
                    <a:pt x="3014675" y="2836526"/>
                    <a:pt x="1701676" y="2544730"/>
                    <a:pt x="0" y="2701926"/>
                  </a:cubicBezTo>
                  <a:cubicBezTo>
                    <a:pt x="-20187" y="2013152"/>
                    <a:pt x="-152480" y="1084839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30B1FF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E1C88A1-9EA2-AF45-A49D-9B27634B9AEF}"/>
                </a:ext>
              </a:extLst>
            </p:cNvPr>
            <p:cNvSpPr txBox="1"/>
            <p:nvPr/>
          </p:nvSpPr>
          <p:spPr>
            <a:xfrm>
              <a:off x="8076851" y="3375504"/>
              <a:ext cx="605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IAM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C37AFCF-7180-A341-9CC6-FA45AE358A8A}"/>
                </a:ext>
              </a:extLst>
            </p:cNvPr>
            <p:cNvSpPr txBox="1"/>
            <p:nvPr/>
          </p:nvSpPr>
          <p:spPr>
            <a:xfrm>
              <a:off x="9562658" y="4336191"/>
              <a:ext cx="605940" cy="307777"/>
            </a:xfrm>
            <a:custGeom>
              <a:avLst/>
              <a:gdLst>
                <a:gd name="connsiteX0" fmla="*/ 0 w 605940"/>
                <a:gd name="connsiteY0" fmla="*/ 0 h 307777"/>
                <a:gd name="connsiteX1" fmla="*/ 605940 w 605940"/>
                <a:gd name="connsiteY1" fmla="*/ 0 h 307777"/>
                <a:gd name="connsiteX2" fmla="*/ 605940 w 605940"/>
                <a:gd name="connsiteY2" fmla="*/ 307777 h 307777"/>
                <a:gd name="connsiteX3" fmla="*/ 0 w 605940"/>
                <a:gd name="connsiteY3" fmla="*/ 307777 h 307777"/>
                <a:gd name="connsiteX4" fmla="*/ 0 w 605940"/>
                <a:gd name="connsiteY4" fmla="*/ 0 h 30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940" h="307777" extrusionOk="0">
                  <a:moveTo>
                    <a:pt x="0" y="0"/>
                  </a:moveTo>
                  <a:cubicBezTo>
                    <a:pt x="214093" y="17704"/>
                    <a:pt x="358759" y="-15309"/>
                    <a:pt x="605940" y="0"/>
                  </a:cubicBezTo>
                  <a:cubicBezTo>
                    <a:pt x="603031" y="85699"/>
                    <a:pt x="609308" y="184260"/>
                    <a:pt x="605940" y="307777"/>
                  </a:cubicBezTo>
                  <a:cubicBezTo>
                    <a:pt x="342185" y="311744"/>
                    <a:pt x="173899" y="302185"/>
                    <a:pt x="0" y="307777"/>
                  </a:cubicBezTo>
                  <a:cubicBezTo>
                    <a:pt x="-10856" y="178877"/>
                    <a:pt x="799" y="85872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87924873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Role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30133DE-38CE-2147-A0F8-AA5831752529}"/>
                </a:ext>
              </a:extLst>
            </p:cNvPr>
            <p:cNvSpPr txBox="1"/>
            <p:nvPr/>
          </p:nvSpPr>
          <p:spPr>
            <a:xfrm>
              <a:off x="10757690" y="3877022"/>
              <a:ext cx="795565" cy="307777"/>
            </a:xfrm>
            <a:custGeom>
              <a:avLst/>
              <a:gdLst>
                <a:gd name="connsiteX0" fmla="*/ 0 w 795565"/>
                <a:gd name="connsiteY0" fmla="*/ 0 h 307777"/>
                <a:gd name="connsiteX1" fmla="*/ 405738 w 795565"/>
                <a:gd name="connsiteY1" fmla="*/ 0 h 307777"/>
                <a:gd name="connsiteX2" fmla="*/ 795565 w 795565"/>
                <a:gd name="connsiteY2" fmla="*/ 0 h 307777"/>
                <a:gd name="connsiteX3" fmla="*/ 795565 w 795565"/>
                <a:gd name="connsiteY3" fmla="*/ 307777 h 307777"/>
                <a:gd name="connsiteX4" fmla="*/ 405738 w 795565"/>
                <a:gd name="connsiteY4" fmla="*/ 307777 h 307777"/>
                <a:gd name="connsiteX5" fmla="*/ 0 w 795565"/>
                <a:gd name="connsiteY5" fmla="*/ 307777 h 307777"/>
                <a:gd name="connsiteX6" fmla="*/ 0 w 795565"/>
                <a:gd name="connsiteY6" fmla="*/ 0 h 30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565" h="307777" extrusionOk="0">
                  <a:moveTo>
                    <a:pt x="0" y="0"/>
                  </a:moveTo>
                  <a:cubicBezTo>
                    <a:pt x="107054" y="-17567"/>
                    <a:pt x="298822" y="7376"/>
                    <a:pt x="405738" y="0"/>
                  </a:cubicBezTo>
                  <a:cubicBezTo>
                    <a:pt x="512654" y="-7376"/>
                    <a:pt x="620967" y="13711"/>
                    <a:pt x="795565" y="0"/>
                  </a:cubicBezTo>
                  <a:cubicBezTo>
                    <a:pt x="796067" y="104580"/>
                    <a:pt x="788727" y="177859"/>
                    <a:pt x="795565" y="307777"/>
                  </a:cubicBezTo>
                  <a:cubicBezTo>
                    <a:pt x="659601" y="297870"/>
                    <a:pt x="535248" y="326235"/>
                    <a:pt x="405738" y="307777"/>
                  </a:cubicBezTo>
                  <a:cubicBezTo>
                    <a:pt x="276228" y="289319"/>
                    <a:pt x="119663" y="287992"/>
                    <a:pt x="0" y="307777"/>
                  </a:cubicBezTo>
                  <a:cubicBezTo>
                    <a:pt x="-6508" y="201609"/>
                    <a:pt x="-10791" y="101070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26432753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Policy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0447948-8882-F849-ACBA-92CE69D7B0BC}"/>
                </a:ext>
              </a:extLst>
            </p:cNvPr>
            <p:cNvSpPr txBox="1"/>
            <p:nvPr/>
          </p:nvSpPr>
          <p:spPr>
            <a:xfrm>
              <a:off x="10436484" y="4687832"/>
              <a:ext cx="1159807" cy="307777"/>
            </a:xfrm>
            <a:custGeom>
              <a:avLst/>
              <a:gdLst>
                <a:gd name="connsiteX0" fmla="*/ 0 w 1159807"/>
                <a:gd name="connsiteY0" fmla="*/ 0 h 307777"/>
                <a:gd name="connsiteX1" fmla="*/ 545109 w 1159807"/>
                <a:gd name="connsiteY1" fmla="*/ 0 h 307777"/>
                <a:gd name="connsiteX2" fmla="*/ 1159807 w 1159807"/>
                <a:gd name="connsiteY2" fmla="*/ 0 h 307777"/>
                <a:gd name="connsiteX3" fmla="*/ 1159807 w 1159807"/>
                <a:gd name="connsiteY3" fmla="*/ 307777 h 307777"/>
                <a:gd name="connsiteX4" fmla="*/ 614698 w 1159807"/>
                <a:gd name="connsiteY4" fmla="*/ 307777 h 307777"/>
                <a:gd name="connsiteX5" fmla="*/ 0 w 1159807"/>
                <a:gd name="connsiteY5" fmla="*/ 307777 h 307777"/>
                <a:gd name="connsiteX6" fmla="*/ 0 w 1159807"/>
                <a:gd name="connsiteY6" fmla="*/ 0 h 30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9807" h="307777" extrusionOk="0">
                  <a:moveTo>
                    <a:pt x="0" y="0"/>
                  </a:moveTo>
                  <a:cubicBezTo>
                    <a:pt x="156215" y="-19278"/>
                    <a:pt x="422337" y="15970"/>
                    <a:pt x="545109" y="0"/>
                  </a:cubicBezTo>
                  <a:cubicBezTo>
                    <a:pt x="667881" y="-15970"/>
                    <a:pt x="987298" y="-12925"/>
                    <a:pt x="1159807" y="0"/>
                  </a:cubicBezTo>
                  <a:cubicBezTo>
                    <a:pt x="1154137" y="147756"/>
                    <a:pt x="1173408" y="197560"/>
                    <a:pt x="1159807" y="307777"/>
                  </a:cubicBezTo>
                  <a:cubicBezTo>
                    <a:pt x="1038832" y="290429"/>
                    <a:pt x="781742" y="294365"/>
                    <a:pt x="614698" y="307777"/>
                  </a:cubicBezTo>
                  <a:cubicBezTo>
                    <a:pt x="447654" y="321189"/>
                    <a:pt x="217089" y="326252"/>
                    <a:pt x="0" y="307777"/>
                  </a:cubicBezTo>
                  <a:cubicBezTo>
                    <a:pt x="-2044" y="159862"/>
                    <a:pt x="1119" y="8387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34733546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Permissions</a:t>
              </a:r>
            </a:p>
          </p:txBody>
        </p:sp>
        <p:cxnSp>
          <p:nvCxnSpPr>
            <p:cNvPr id="85" name="Curved Connector 84">
              <a:extLst>
                <a:ext uri="{FF2B5EF4-FFF2-40B4-BE49-F238E27FC236}">
                  <a16:creationId xmlns:a16="http://schemas.microsoft.com/office/drawing/2014/main" id="{2E4EBAF9-AE71-3B49-B499-FAEDC1171549}"/>
                </a:ext>
              </a:extLst>
            </p:cNvPr>
            <p:cNvCxnSpPr>
              <a:cxnSpLocks/>
              <a:stCxn id="80" idx="2"/>
              <a:endCxn id="79" idx="3"/>
            </p:cNvCxnSpPr>
            <p:nvPr/>
          </p:nvCxnSpPr>
          <p:spPr>
            <a:xfrm rot="5400000">
              <a:off x="10509396" y="3844002"/>
              <a:ext cx="305281" cy="986875"/>
            </a:xfrm>
            <a:prstGeom prst="curvedConnector2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9D48A30-B3C8-DC44-8F94-10EE8780BC87}"/>
                </a:ext>
              </a:extLst>
            </p:cNvPr>
            <p:cNvSpPr txBox="1"/>
            <p:nvPr/>
          </p:nvSpPr>
          <p:spPr>
            <a:xfrm>
              <a:off x="9989815" y="5392999"/>
              <a:ext cx="1346386" cy="307777"/>
            </a:xfrm>
            <a:custGeom>
              <a:avLst/>
              <a:gdLst>
                <a:gd name="connsiteX0" fmla="*/ 0 w 1346386"/>
                <a:gd name="connsiteY0" fmla="*/ 0 h 307777"/>
                <a:gd name="connsiteX1" fmla="*/ 632801 w 1346386"/>
                <a:gd name="connsiteY1" fmla="*/ 0 h 307777"/>
                <a:gd name="connsiteX2" fmla="*/ 1346386 w 1346386"/>
                <a:gd name="connsiteY2" fmla="*/ 0 h 307777"/>
                <a:gd name="connsiteX3" fmla="*/ 1346386 w 1346386"/>
                <a:gd name="connsiteY3" fmla="*/ 307777 h 307777"/>
                <a:gd name="connsiteX4" fmla="*/ 713585 w 1346386"/>
                <a:gd name="connsiteY4" fmla="*/ 307777 h 307777"/>
                <a:gd name="connsiteX5" fmla="*/ 0 w 1346386"/>
                <a:gd name="connsiteY5" fmla="*/ 307777 h 307777"/>
                <a:gd name="connsiteX6" fmla="*/ 0 w 1346386"/>
                <a:gd name="connsiteY6" fmla="*/ 0 h 30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6386" h="307777" extrusionOk="0">
                  <a:moveTo>
                    <a:pt x="0" y="0"/>
                  </a:moveTo>
                  <a:cubicBezTo>
                    <a:pt x="305273" y="-28896"/>
                    <a:pt x="330314" y="-5659"/>
                    <a:pt x="632801" y="0"/>
                  </a:cubicBezTo>
                  <a:cubicBezTo>
                    <a:pt x="935288" y="5659"/>
                    <a:pt x="1016085" y="-33140"/>
                    <a:pt x="1346386" y="0"/>
                  </a:cubicBezTo>
                  <a:cubicBezTo>
                    <a:pt x="1340716" y="147756"/>
                    <a:pt x="1359987" y="197560"/>
                    <a:pt x="1346386" y="307777"/>
                  </a:cubicBezTo>
                  <a:cubicBezTo>
                    <a:pt x="1077056" y="335467"/>
                    <a:pt x="978594" y="327952"/>
                    <a:pt x="713585" y="307777"/>
                  </a:cubicBezTo>
                  <a:cubicBezTo>
                    <a:pt x="448576" y="287602"/>
                    <a:pt x="288038" y="315221"/>
                    <a:pt x="0" y="307777"/>
                  </a:cubicBezTo>
                  <a:cubicBezTo>
                    <a:pt x="-2044" y="159862"/>
                    <a:pt x="1119" y="8387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347335468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Service (EC2)</a:t>
              </a:r>
            </a:p>
          </p:txBody>
        </p: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114AD0F9-7A8B-3046-91C7-FD4D06EB0F7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843245" y="4558090"/>
              <a:ext cx="759764" cy="92582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68C3D70-D720-9A4F-851D-62F1DC68C5F1}"/>
                </a:ext>
              </a:extLst>
            </p:cNvPr>
            <p:cNvSpPr txBox="1"/>
            <p:nvPr/>
          </p:nvSpPr>
          <p:spPr>
            <a:xfrm>
              <a:off x="9612127" y="5028192"/>
              <a:ext cx="605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uses</a:t>
              </a:r>
            </a:p>
          </p:txBody>
        </p:sp>
        <p:cxnSp>
          <p:nvCxnSpPr>
            <p:cNvPr id="89" name="Curved Connector 88">
              <a:extLst>
                <a:ext uri="{FF2B5EF4-FFF2-40B4-BE49-F238E27FC236}">
                  <a16:creationId xmlns:a16="http://schemas.microsoft.com/office/drawing/2014/main" id="{576896AE-BA88-344E-9129-2B9717BD1602}"/>
                </a:ext>
              </a:extLst>
            </p:cNvPr>
            <p:cNvCxnSpPr>
              <a:cxnSpLocks/>
              <a:stCxn id="80" idx="2"/>
              <a:endCxn id="82" idx="0"/>
            </p:cNvCxnSpPr>
            <p:nvPr/>
          </p:nvCxnSpPr>
          <p:spPr>
            <a:xfrm rot="5400000">
              <a:off x="10834415" y="4366773"/>
              <a:ext cx="503033" cy="13908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ADDDFCF-FDDC-5A4B-BDA0-5935ACA6C007}"/>
                </a:ext>
              </a:extLst>
            </p:cNvPr>
            <p:cNvSpPr txBox="1"/>
            <p:nvPr/>
          </p:nvSpPr>
          <p:spPr>
            <a:xfrm>
              <a:off x="11052696" y="4300755"/>
              <a:ext cx="7937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grants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A168A00-07A9-294E-B871-EB54ADAC92BE}"/>
                </a:ext>
              </a:extLst>
            </p:cNvPr>
            <p:cNvSpPr txBox="1"/>
            <p:nvPr/>
          </p:nvSpPr>
          <p:spPr>
            <a:xfrm>
              <a:off x="9668154" y="3598250"/>
              <a:ext cx="795565" cy="523220"/>
            </a:xfrm>
            <a:custGeom>
              <a:avLst/>
              <a:gdLst>
                <a:gd name="connsiteX0" fmla="*/ 0 w 795565"/>
                <a:gd name="connsiteY0" fmla="*/ 0 h 523220"/>
                <a:gd name="connsiteX1" fmla="*/ 405738 w 795565"/>
                <a:gd name="connsiteY1" fmla="*/ 0 h 523220"/>
                <a:gd name="connsiteX2" fmla="*/ 795565 w 795565"/>
                <a:gd name="connsiteY2" fmla="*/ 0 h 523220"/>
                <a:gd name="connsiteX3" fmla="*/ 795565 w 795565"/>
                <a:gd name="connsiteY3" fmla="*/ 523220 h 523220"/>
                <a:gd name="connsiteX4" fmla="*/ 405738 w 795565"/>
                <a:gd name="connsiteY4" fmla="*/ 523220 h 523220"/>
                <a:gd name="connsiteX5" fmla="*/ 0 w 795565"/>
                <a:gd name="connsiteY5" fmla="*/ 523220 h 523220"/>
                <a:gd name="connsiteX6" fmla="*/ 0 w 795565"/>
                <a:gd name="connsiteY6" fmla="*/ 0 h 5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565" h="523220" extrusionOk="0">
                  <a:moveTo>
                    <a:pt x="0" y="0"/>
                  </a:moveTo>
                  <a:cubicBezTo>
                    <a:pt x="107054" y="-17567"/>
                    <a:pt x="298822" y="7376"/>
                    <a:pt x="405738" y="0"/>
                  </a:cubicBezTo>
                  <a:cubicBezTo>
                    <a:pt x="512654" y="-7376"/>
                    <a:pt x="620967" y="13711"/>
                    <a:pt x="795565" y="0"/>
                  </a:cubicBezTo>
                  <a:cubicBezTo>
                    <a:pt x="789428" y="187285"/>
                    <a:pt x="811832" y="276668"/>
                    <a:pt x="795565" y="523220"/>
                  </a:cubicBezTo>
                  <a:cubicBezTo>
                    <a:pt x="659601" y="513313"/>
                    <a:pt x="535248" y="541678"/>
                    <a:pt x="405738" y="523220"/>
                  </a:cubicBezTo>
                  <a:cubicBezTo>
                    <a:pt x="276228" y="504762"/>
                    <a:pt x="119663" y="503435"/>
                    <a:pt x="0" y="523220"/>
                  </a:cubicBezTo>
                  <a:cubicBezTo>
                    <a:pt x="-10404" y="275922"/>
                    <a:pt x="12206" y="144387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26432753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Trust</a:t>
              </a:r>
              <a:b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</a:br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Policy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2BD5B66-4AE6-AD4D-AB9E-E8EC0405ABB8}"/>
                </a:ext>
              </a:extLst>
            </p:cNvPr>
            <p:cNvSpPr/>
            <p:nvPr/>
          </p:nvSpPr>
          <p:spPr>
            <a:xfrm>
              <a:off x="1134234" y="4418395"/>
              <a:ext cx="5017136" cy="1438232"/>
            </a:xfrm>
            <a:custGeom>
              <a:avLst/>
              <a:gdLst>
                <a:gd name="connsiteX0" fmla="*/ 0 w 5017136"/>
                <a:gd name="connsiteY0" fmla="*/ 0 h 1438232"/>
                <a:gd name="connsiteX1" fmla="*/ 5017136 w 5017136"/>
                <a:gd name="connsiteY1" fmla="*/ 0 h 1438232"/>
                <a:gd name="connsiteX2" fmla="*/ 5017136 w 5017136"/>
                <a:gd name="connsiteY2" fmla="*/ 1438232 h 1438232"/>
                <a:gd name="connsiteX3" fmla="*/ 0 w 5017136"/>
                <a:gd name="connsiteY3" fmla="*/ 1438232 h 1438232"/>
                <a:gd name="connsiteX4" fmla="*/ 0 w 5017136"/>
                <a:gd name="connsiteY4" fmla="*/ 0 h 143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17136" h="1438232" extrusionOk="0">
                  <a:moveTo>
                    <a:pt x="0" y="0"/>
                  </a:moveTo>
                  <a:cubicBezTo>
                    <a:pt x="1708261" y="118645"/>
                    <a:pt x="4332181" y="116012"/>
                    <a:pt x="5017136" y="0"/>
                  </a:cubicBezTo>
                  <a:cubicBezTo>
                    <a:pt x="4970369" y="530567"/>
                    <a:pt x="5029284" y="1223250"/>
                    <a:pt x="5017136" y="1438232"/>
                  </a:cubicBezTo>
                  <a:cubicBezTo>
                    <a:pt x="3108265" y="1572832"/>
                    <a:pt x="1140628" y="1281036"/>
                    <a:pt x="0" y="1438232"/>
                  </a:cubicBezTo>
                  <a:cubicBezTo>
                    <a:pt x="-53780" y="969439"/>
                    <a:pt x="-40464" y="529216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01600">
                <a:srgbClr val="0062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6576C82-4AEA-9E48-AC6C-71FE916E41AC}"/>
                </a:ext>
              </a:extLst>
            </p:cNvPr>
            <p:cNvSpPr txBox="1"/>
            <p:nvPr/>
          </p:nvSpPr>
          <p:spPr>
            <a:xfrm>
              <a:off x="1308752" y="4606024"/>
              <a:ext cx="6810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AURA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A2EF3A8-1C2A-C244-9BBD-8261DD1E3FDF}"/>
                </a:ext>
              </a:extLst>
            </p:cNvPr>
            <p:cNvSpPr/>
            <p:nvPr/>
          </p:nvSpPr>
          <p:spPr>
            <a:xfrm>
              <a:off x="4103467" y="4752939"/>
              <a:ext cx="1813037" cy="871341"/>
            </a:xfrm>
            <a:custGeom>
              <a:avLst/>
              <a:gdLst>
                <a:gd name="connsiteX0" fmla="*/ 0 w 1813037"/>
                <a:gd name="connsiteY0" fmla="*/ 0 h 871341"/>
                <a:gd name="connsiteX1" fmla="*/ 1813037 w 1813037"/>
                <a:gd name="connsiteY1" fmla="*/ 0 h 871341"/>
                <a:gd name="connsiteX2" fmla="*/ 1813037 w 1813037"/>
                <a:gd name="connsiteY2" fmla="*/ 871341 h 871341"/>
                <a:gd name="connsiteX3" fmla="*/ 0 w 1813037"/>
                <a:gd name="connsiteY3" fmla="*/ 871341 h 871341"/>
                <a:gd name="connsiteX4" fmla="*/ 0 w 1813037"/>
                <a:gd name="connsiteY4" fmla="*/ 0 h 87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3037" h="871341" extrusionOk="0">
                  <a:moveTo>
                    <a:pt x="0" y="0"/>
                  </a:moveTo>
                  <a:cubicBezTo>
                    <a:pt x="368126" y="62777"/>
                    <a:pt x="1177011" y="-271"/>
                    <a:pt x="1813037" y="0"/>
                  </a:cubicBezTo>
                  <a:cubicBezTo>
                    <a:pt x="1808361" y="302535"/>
                    <a:pt x="1822784" y="635437"/>
                    <a:pt x="1813037" y="871341"/>
                  </a:cubicBezTo>
                  <a:cubicBezTo>
                    <a:pt x="945218" y="913662"/>
                    <a:pt x="652127" y="783949"/>
                    <a:pt x="0" y="871341"/>
                  </a:cubicBezTo>
                  <a:cubicBezTo>
                    <a:pt x="13292" y="560975"/>
                    <a:pt x="-59275" y="131952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2AC6C9D-D4D9-9E4E-8E8E-33C21D6C6E06}"/>
                </a:ext>
              </a:extLst>
            </p:cNvPr>
            <p:cNvSpPr txBox="1"/>
            <p:nvPr/>
          </p:nvSpPr>
          <p:spPr>
            <a:xfrm>
              <a:off x="4139679" y="4889833"/>
              <a:ext cx="1167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IBM Secret Server</a:t>
              </a: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40D1399F-D328-2C4C-85B2-0E2E3D7300C2}"/>
                </a:ext>
              </a:extLst>
            </p:cNvPr>
            <p:cNvSpPr/>
            <p:nvPr/>
          </p:nvSpPr>
          <p:spPr>
            <a:xfrm>
              <a:off x="5316216" y="5031977"/>
              <a:ext cx="430682" cy="324460"/>
            </a:xfrm>
            <a:custGeom>
              <a:avLst/>
              <a:gdLst>
                <a:gd name="connsiteX0" fmla="*/ 0 w 430682"/>
                <a:gd name="connsiteY0" fmla="*/ 40558 h 324460"/>
                <a:gd name="connsiteX1" fmla="*/ 215341 w 430682"/>
                <a:gd name="connsiteY1" fmla="*/ 81116 h 324460"/>
                <a:gd name="connsiteX2" fmla="*/ 430682 w 430682"/>
                <a:gd name="connsiteY2" fmla="*/ 40558 h 324460"/>
                <a:gd name="connsiteX3" fmla="*/ 430682 w 430682"/>
                <a:gd name="connsiteY3" fmla="*/ 283903 h 324460"/>
                <a:gd name="connsiteX4" fmla="*/ 215341 w 430682"/>
                <a:gd name="connsiteY4" fmla="*/ 324461 h 324460"/>
                <a:gd name="connsiteX5" fmla="*/ 0 w 430682"/>
                <a:gd name="connsiteY5" fmla="*/ 283903 h 324460"/>
                <a:gd name="connsiteX6" fmla="*/ 0 w 430682"/>
                <a:gd name="connsiteY6" fmla="*/ 40558 h 324460"/>
                <a:gd name="connsiteX0" fmla="*/ 0 w 430682"/>
                <a:gd name="connsiteY0" fmla="*/ 40558 h 324460"/>
                <a:gd name="connsiteX1" fmla="*/ 215341 w 430682"/>
                <a:gd name="connsiteY1" fmla="*/ 0 h 324460"/>
                <a:gd name="connsiteX2" fmla="*/ 430682 w 430682"/>
                <a:gd name="connsiteY2" fmla="*/ 40558 h 324460"/>
                <a:gd name="connsiteX3" fmla="*/ 215341 w 430682"/>
                <a:gd name="connsiteY3" fmla="*/ 81116 h 324460"/>
                <a:gd name="connsiteX4" fmla="*/ 0 w 430682"/>
                <a:gd name="connsiteY4" fmla="*/ 40558 h 324460"/>
                <a:gd name="connsiteX0" fmla="*/ 430682 w 430682"/>
                <a:gd name="connsiteY0" fmla="*/ 40558 h 324460"/>
                <a:gd name="connsiteX1" fmla="*/ 215341 w 430682"/>
                <a:gd name="connsiteY1" fmla="*/ 81116 h 324460"/>
                <a:gd name="connsiteX2" fmla="*/ 0 w 430682"/>
                <a:gd name="connsiteY2" fmla="*/ 40558 h 324460"/>
                <a:gd name="connsiteX3" fmla="*/ 215341 w 430682"/>
                <a:gd name="connsiteY3" fmla="*/ 0 h 324460"/>
                <a:gd name="connsiteX4" fmla="*/ 430682 w 430682"/>
                <a:gd name="connsiteY4" fmla="*/ 40558 h 324460"/>
                <a:gd name="connsiteX5" fmla="*/ 430682 w 430682"/>
                <a:gd name="connsiteY5" fmla="*/ 283903 h 324460"/>
                <a:gd name="connsiteX6" fmla="*/ 215341 w 430682"/>
                <a:gd name="connsiteY6" fmla="*/ 324461 h 324460"/>
                <a:gd name="connsiteX7" fmla="*/ 0 w 430682"/>
                <a:gd name="connsiteY7" fmla="*/ 283903 h 324460"/>
                <a:gd name="connsiteX8" fmla="*/ 0 w 430682"/>
                <a:gd name="connsiteY8" fmla="*/ 40558 h 32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682" h="324460" stroke="0" extrusionOk="0">
                  <a:moveTo>
                    <a:pt x="0" y="40558"/>
                  </a:moveTo>
                  <a:cubicBezTo>
                    <a:pt x="-5733" y="59422"/>
                    <a:pt x="81738" y="86623"/>
                    <a:pt x="215341" y="81116"/>
                  </a:cubicBezTo>
                  <a:cubicBezTo>
                    <a:pt x="337861" y="81872"/>
                    <a:pt x="426816" y="63081"/>
                    <a:pt x="430682" y="40558"/>
                  </a:cubicBezTo>
                  <a:cubicBezTo>
                    <a:pt x="445370" y="158426"/>
                    <a:pt x="431702" y="230349"/>
                    <a:pt x="430682" y="283903"/>
                  </a:cubicBezTo>
                  <a:cubicBezTo>
                    <a:pt x="422842" y="302014"/>
                    <a:pt x="342340" y="328316"/>
                    <a:pt x="215341" y="324461"/>
                  </a:cubicBezTo>
                  <a:cubicBezTo>
                    <a:pt x="98353" y="324691"/>
                    <a:pt x="628" y="305010"/>
                    <a:pt x="0" y="283903"/>
                  </a:cubicBezTo>
                  <a:cubicBezTo>
                    <a:pt x="-7332" y="186216"/>
                    <a:pt x="6164" y="121984"/>
                    <a:pt x="0" y="40558"/>
                  </a:cubicBezTo>
                  <a:close/>
                </a:path>
                <a:path w="430682" h="324460" fill="lighten" stroke="0" extrusionOk="0">
                  <a:moveTo>
                    <a:pt x="0" y="40558"/>
                  </a:moveTo>
                  <a:cubicBezTo>
                    <a:pt x="-859" y="9967"/>
                    <a:pt x="91746" y="6482"/>
                    <a:pt x="215341" y="0"/>
                  </a:cubicBezTo>
                  <a:cubicBezTo>
                    <a:pt x="335110" y="469"/>
                    <a:pt x="433593" y="18858"/>
                    <a:pt x="430682" y="40558"/>
                  </a:cubicBezTo>
                  <a:cubicBezTo>
                    <a:pt x="429146" y="62710"/>
                    <a:pt x="347171" y="91666"/>
                    <a:pt x="215341" y="81116"/>
                  </a:cubicBezTo>
                  <a:cubicBezTo>
                    <a:pt x="98114" y="83652"/>
                    <a:pt x="427" y="67383"/>
                    <a:pt x="0" y="40558"/>
                  </a:cubicBezTo>
                  <a:close/>
                </a:path>
                <a:path w="430682" h="324460" fill="none" extrusionOk="0">
                  <a:moveTo>
                    <a:pt x="430682" y="40558"/>
                  </a:moveTo>
                  <a:cubicBezTo>
                    <a:pt x="440183" y="77592"/>
                    <a:pt x="338462" y="86250"/>
                    <a:pt x="215341" y="81116"/>
                  </a:cubicBezTo>
                  <a:cubicBezTo>
                    <a:pt x="98138" y="79604"/>
                    <a:pt x="787" y="59256"/>
                    <a:pt x="0" y="40558"/>
                  </a:cubicBezTo>
                  <a:cubicBezTo>
                    <a:pt x="-11555" y="20056"/>
                    <a:pt x="85175" y="-7753"/>
                    <a:pt x="215341" y="0"/>
                  </a:cubicBezTo>
                  <a:cubicBezTo>
                    <a:pt x="332191" y="-148"/>
                    <a:pt x="430340" y="17460"/>
                    <a:pt x="430682" y="40558"/>
                  </a:cubicBezTo>
                  <a:cubicBezTo>
                    <a:pt x="416746" y="136084"/>
                    <a:pt x="416751" y="207208"/>
                    <a:pt x="430682" y="283903"/>
                  </a:cubicBezTo>
                  <a:cubicBezTo>
                    <a:pt x="423669" y="318842"/>
                    <a:pt x="349069" y="335457"/>
                    <a:pt x="215341" y="324461"/>
                  </a:cubicBezTo>
                  <a:cubicBezTo>
                    <a:pt x="96331" y="326371"/>
                    <a:pt x="2851" y="304612"/>
                    <a:pt x="0" y="283903"/>
                  </a:cubicBezTo>
                  <a:cubicBezTo>
                    <a:pt x="-16821" y="180234"/>
                    <a:pt x="13292" y="143739"/>
                    <a:pt x="0" y="40558"/>
                  </a:cubicBezTo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can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5DE4150-2C69-8744-B57C-5A9AEB3B2851}"/>
                </a:ext>
              </a:extLst>
            </p:cNvPr>
            <p:cNvSpPr/>
            <p:nvPr/>
          </p:nvSpPr>
          <p:spPr>
            <a:xfrm>
              <a:off x="2216711" y="4700996"/>
              <a:ext cx="1085873" cy="871341"/>
            </a:xfrm>
            <a:custGeom>
              <a:avLst/>
              <a:gdLst>
                <a:gd name="connsiteX0" fmla="*/ 0 w 1085873"/>
                <a:gd name="connsiteY0" fmla="*/ 0 h 871341"/>
                <a:gd name="connsiteX1" fmla="*/ 1085873 w 1085873"/>
                <a:gd name="connsiteY1" fmla="*/ 0 h 871341"/>
                <a:gd name="connsiteX2" fmla="*/ 1085873 w 1085873"/>
                <a:gd name="connsiteY2" fmla="*/ 871341 h 871341"/>
                <a:gd name="connsiteX3" fmla="*/ 0 w 1085873"/>
                <a:gd name="connsiteY3" fmla="*/ 871341 h 871341"/>
                <a:gd name="connsiteX4" fmla="*/ 0 w 1085873"/>
                <a:gd name="connsiteY4" fmla="*/ 0 h 87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873" h="871341" extrusionOk="0">
                  <a:moveTo>
                    <a:pt x="0" y="0"/>
                  </a:moveTo>
                  <a:cubicBezTo>
                    <a:pt x="117736" y="-78746"/>
                    <a:pt x="891174" y="22376"/>
                    <a:pt x="1085873" y="0"/>
                  </a:cubicBezTo>
                  <a:cubicBezTo>
                    <a:pt x="1081197" y="302535"/>
                    <a:pt x="1095620" y="635437"/>
                    <a:pt x="1085873" y="871341"/>
                  </a:cubicBezTo>
                  <a:cubicBezTo>
                    <a:pt x="626136" y="957867"/>
                    <a:pt x="136178" y="824621"/>
                    <a:pt x="0" y="871341"/>
                  </a:cubicBezTo>
                  <a:cubicBezTo>
                    <a:pt x="13292" y="560975"/>
                    <a:pt x="-59275" y="131952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E1C4D2E-E69E-794A-9FC5-836437D9B58D}"/>
                </a:ext>
              </a:extLst>
            </p:cNvPr>
            <p:cNvSpPr txBox="1"/>
            <p:nvPr/>
          </p:nvSpPr>
          <p:spPr>
            <a:xfrm>
              <a:off x="2185918" y="4894413"/>
              <a:ext cx="1167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Credentials API</a:t>
              </a:r>
            </a:p>
          </p:txBody>
        </p:sp>
        <p:cxnSp>
          <p:nvCxnSpPr>
            <p:cNvPr id="113" name="Curved Connector 112">
              <a:extLst>
                <a:ext uri="{FF2B5EF4-FFF2-40B4-BE49-F238E27FC236}">
                  <a16:creationId xmlns:a16="http://schemas.microsoft.com/office/drawing/2014/main" id="{619269F1-90A6-BA45-87FF-996051E5BDA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398742" y="5116058"/>
              <a:ext cx="612634" cy="167797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D1A4C50-517E-064A-B296-9B79006B8958}"/>
                </a:ext>
              </a:extLst>
            </p:cNvPr>
            <p:cNvSpPr txBox="1"/>
            <p:nvPr/>
          </p:nvSpPr>
          <p:spPr>
            <a:xfrm>
              <a:off x="3425596" y="4790439"/>
              <a:ext cx="6810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REST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9974489-2008-0C4F-A8BE-4BA60E65414C}"/>
                </a:ext>
              </a:extLst>
            </p:cNvPr>
            <p:cNvSpPr/>
            <p:nvPr/>
          </p:nvSpPr>
          <p:spPr>
            <a:xfrm>
              <a:off x="8111089" y="4321747"/>
              <a:ext cx="1208770" cy="1332270"/>
            </a:xfrm>
            <a:custGeom>
              <a:avLst/>
              <a:gdLst>
                <a:gd name="connsiteX0" fmla="*/ 0 w 1208770"/>
                <a:gd name="connsiteY0" fmla="*/ 0 h 1332270"/>
                <a:gd name="connsiteX1" fmla="*/ 592297 w 1208770"/>
                <a:gd name="connsiteY1" fmla="*/ 0 h 1332270"/>
                <a:gd name="connsiteX2" fmla="*/ 1208770 w 1208770"/>
                <a:gd name="connsiteY2" fmla="*/ 0 h 1332270"/>
                <a:gd name="connsiteX3" fmla="*/ 1208770 w 1208770"/>
                <a:gd name="connsiteY3" fmla="*/ 692780 h 1332270"/>
                <a:gd name="connsiteX4" fmla="*/ 1208770 w 1208770"/>
                <a:gd name="connsiteY4" fmla="*/ 1332270 h 1332270"/>
                <a:gd name="connsiteX5" fmla="*/ 628560 w 1208770"/>
                <a:gd name="connsiteY5" fmla="*/ 1332270 h 1332270"/>
                <a:gd name="connsiteX6" fmla="*/ 0 w 1208770"/>
                <a:gd name="connsiteY6" fmla="*/ 1332270 h 1332270"/>
                <a:gd name="connsiteX7" fmla="*/ 0 w 1208770"/>
                <a:gd name="connsiteY7" fmla="*/ 692780 h 1332270"/>
                <a:gd name="connsiteX8" fmla="*/ 0 w 1208770"/>
                <a:gd name="connsiteY8" fmla="*/ 0 h 133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8770" h="1332270" extrusionOk="0">
                  <a:moveTo>
                    <a:pt x="0" y="0"/>
                  </a:moveTo>
                  <a:cubicBezTo>
                    <a:pt x="127222" y="-7577"/>
                    <a:pt x="418420" y="26650"/>
                    <a:pt x="592297" y="0"/>
                  </a:cubicBezTo>
                  <a:cubicBezTo>
                    <a:pt x="766174" y="-26650"/>
                    <a:pt x="957306" y="-19497"/>
                    <a:pt x="1208770" y="0"/>
                  </a:cubicBezTo>
                  <a:cubicBezTo>
                    <a:pt x="1182100" y="149181"/>
                    <a:pt x="1208402" y="476306"/>
                    <a:pt x="1208770" y="692780"/>
                  </a:cubicBezTo>
                  <a:cubicBezTo>
                    <a:pt x="1209138" y="909254"/>
                    <a:pt x="1192704" y="1051333"/>
                    <a:pt x="1208770" y="1332270"/>
                  </a:cubicBezTo>
                  <a:cubicBezTo>
                    <a:pt x="1075461" y="1315495"/>
                    <a:pt x="771826" y="1322488"/>
                    <a:pt x="628560" y="1332270"/>
                  </a:cubicBezTo>
                  <a:cubicBezTo>
                    <a:pt x="485294" y="1342053"/>
                    <a:pt x="284705" y="1333027"/>
                    <a:pt x="0" y="1332270"/>
                  </a:cubicBezTo>
                  <a:cubicBezTo>
                    <a:pt x="-17864" y="1144653"/>
                    <a:pt x="6813" y="968716"/>
                    <a:pt x="0" y="692780"/>
                  </a:cubicBezTo>
                  <a:cubicBezTo>
                    <a:pt x="-6813" y="416844"/>
                    <a:pt x="-21024" y="168190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30B1FF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4AA129A-64D5-B741-849A-6DCD9BBE7852}"/>
                </a:ext>
              </a:extLst>
            </p:cNvPr>
            <p:cNvSpPr txBox="1"/>
            <p:nvPr/>
          </p:nvSpPr>
          <p:spPr>
            <a:xfrm>
              <a:off x="8304549" y="4422640"/>
              <a:ext cx="830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Identity Providers</a:t>
              </a:r>
              <a:endPara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580FAE8-7413-384E-A8CE-15F3B6B4AFC8}"/>
                </a:ext>
              </a:extLst>
            </p:cNvPr>
            <p:cNvSpPr txBox="1"/>
            <p:nvPr/>
          </p:nvSpPr>
          <p:spPr>
            <a:xfrm>
              <a:off x="8317673" y="5067927"/>
              <a:ext cx="804436" cy="276999"/>
            </a:xfrm>
            <a:custGeom>
              <a:avLst/>
              <a:gdLst>
                <a:gd name="connsiteX0" fmla="*/ 0 w 804436"/>
                <a:gd name="connsiteY0" fmla="*/ 0 h 276999"/>
                <a:gd name="connsiteX1" fmla="*/ 394174 w 804436"/>
                <a:gd name="connsiteY1" fmla="*/ 0 h 276999"/>
                <a:gd name="connsiteX2" fmla="*/ 804436 w 804436"/>
                <a:gd name="connsiteY2" fmla="*/ 0 h 276999"/>
                <a:gd name="connsiteX3" fmla="*/ 804436 w 804436"/>
                <a:gd name="connsiteY3" fmla="*/ 276999 h 276999"/>
                <a:gd name="connsiteX4" fmla="*/ 426351 w 804436"/>
                <a:gd name="connsiteY4" fmla="*/ 276999 h 276999"/>
                <a:gd name="connsiteX5" fmla="*/ 0 w 804436"/>
                <a:gd name="connsiteY5" fmla="*/ 276999 h 276999"/>
                <a:gd name="connsiteX6" fmla="*/ 0 w 804436"/>
                <a:gd name="connsiteY6" fmla="*/ 0 h 27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436" h="276999" extrusionOk="0">
                  <a:moveTo>
                    <a:pt x="0" y="0"/>
                  </a:moveTo>
                  <a:cubicBezTo>
                    <a:pt x="109705" y="-19111"/>
                    <a:pt x="289801" y="-13637"/>
                    <a:pt x="394174" y="0"/>
                  </a:cubicBezTo>
                  <a:cubicBezTo>
                    <a:pt x="498547" y="13637"/>
                    <a:pt x="707275" y="-19212"/>
                    <a:pt x="804436" y="0"/>
                  </a:cubicBezTo>
                  <a:cubicBezTo>
                    <a:pt x="809353" y="119894"/>
                    <a:pt x="793163" y="195188"/>
                    <a:pt x="804436" y="276999"/>
                  </a:cubicBezTo>
                  <a:cubicBezTo>
                    <a:pt x="653053" y="268031"/>
                    <a:pt x="571600" y="258308"/>
                    <a:pt x="426351" y="276999"/>
                  </a:cubicBezTo>
                  <a:cubicBezTo>
                    <a:pt x="281103" y="295690"/>
                    <a:pt x="87913" y="257531"/>
                    <a:pt x="0" y="276999"/>
                  </a:cubicBezTo>
                  <a:cubicBezTo>
                    <a:pt x="1100" y="173036"/>
                    <a:pt x="-10190" y="86448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87924873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SAML</a:t>
              </a:r>
            </a:p>
          </p:txBody>
        </p:sp>
        <p:cxnSp>
          <p:nvCxnSpPr>
            <p:cNvPr id="123" name="Curved Connector 122">
              <a:extLst>
                <a:ext uri="{FF2B5EF4-FFF2-40B4-BE49-F238E27FC236}">
                  <a16:creationId xmlns:a16="http://schemas.microsoft.com/office/drawing/2014/main" id="{8BA444D3-9171-6A4E-B66E-651B2B620EAF}"/>
                </a:ext>
              </a:extLst>
            </p:cNvPr>
            <p:cNvCxnSpPr>
              <a:cxnSpLocks/>
              <a:stCxn id="121" idx="3"/>
              <a:endCxn id="91" idx="1"/>
            </p:cNvCxnSpPr>
            <p:nvPr/>
          </p:nvCxnSpPr>
          <p:spPr>
            <a:xfrm flipV="1">
              <a:off x="9122109" y="3859860"/>
              <a:ext cx="546045" cy="1346567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A5410E5-3749-2848-BBF3-590DA742203F}"/>
                </a:ext>
              </a:extLst>
            </p:cNvPr>
            <p:cNvSpPr txBox="1"/>
            <p:nvPr/>
          </p:nvSpPr>
          <p:spPr>
            <a:xfrm>
              <a:off x="8347995" y="3752360"/>
              <a:ext cx="12087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Is trusted by</a:t>
              </a:r>
            </a:p>
          </p:txBody>
        </p:sp>
        <p:cxnSp>
          <p:nvCxnSpPr>
            <p:cNvPr id="125" name="Curved Connector 124">
              <a:extLst>
                <a:ext uri="{FF2B5EF4-FFF2-40B4-BE49-F238E27FC236}">
                  <a16:creationId xmlns:a16="http://schemas.microsoft.com/office/drawing/2014/main" id="{31450085-7F68-D849-9F91-EC17CCCFB86C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rot="16200000" flipV="1">
              <a:off x="10751419" y="3472967"/>
              <a:ext cx="157653" cy="650457"/>
            </a:xfrm>
            <a:prstGeom prst="curvedConnector2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33AF420-09EF-3F44-AD1D-B76809C80CF6}"/>
                </a:ext>
              </a:extLst>
            </p:cNvPr>
            <p:cNvSpPr txBox="1"/>
            <p:nvPr/>
          </p:nvSpPr>
          <p:spPr>
            <a:xfrm>
              <a:off x="10641142" y="3476094"/>
              <a:ext cx="1052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attaches to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FBE4B4C-94B0-1A49-8932-92C6B64E54A0}"/>
                </a:ext>
              </a:extLst>
            </p:cNvPr>
            <p:cNvSpPr txBox="1"/>
            <p:nvPr/>
          </p:nvSpPr>
          <p:spPr>
            <a:xfrm>
              <a:off x="6256207" y="4628417"/>
              <a:ext cx="7497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External IdP</a:t>
              </a:r>
              <a:endPara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B8BE0F1-48C4-F949-9A1C-73FD3E3A4463}"/>
                </a:ext>
              </a:extLst>
            </p:cNvPr>
            <p:cNvSpPr txBox="1"/>
            <p:nvPr/>
          </p:nvSpPr>
          <p:spPr>
            <a:xfrm>
              <a:off x="7062287" y="5364962"/>
              <a:ext cx="6810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SAML/SSO</a:t>
              </a:r>
            </a:p>
          </p:txBody>
        </p:sp>
        <p:cxnSp>
          <p:nvCxnSpPr>
            <p:cNvPr id="139" name="Curved Connector 138">
              <a:extLst>
                <a:ext uri="{FF2B5EF4-FFF2-40B4-BE49-F238E27FC236}">
                  <a16:creationId xmlns:a16="http://schemas.microsoft.com/office/drawing/2014/main" id="{E1A15803-1013-6648-A265-3387DC1025E0}"/>
                </a:ext>
              </a:extLst>
            </p:cNvPr>
            <p:cNvCxnSpPr>
              <a:cxnSpLocks/>
            </p:cNvCxnSpPr>
            <p:nvPr/>
          </p:nvCxnSpPr>
          <p:spPr>
            <a:xfrm>
              <a:off x="5971274" y="2334095"/>
              <a:ext cx="2082427" cy="262248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urved Connector 129">
              <a:extLst>
                <a:ext uri="{FF2B5EF4-FFF2-40B4-BE49-F238E27FC236}">
                  <a16:creationId xmlns:a16="http://schemas.microsoft.com/office/drawing/2014/main" id="{3D7355FC-906D-144D-8BA5-0D30971AFC11}"/>
                </a:ext>
              </a:extLst>
            </p:cNvPr>
            <p:cNvCxnSpPr>
              <a:cxnSpLocks/>
              <a:stCxn id="56" idx="2"/>
              <a:endCxn id="108" idx="0"/>
            </p:cNvCxnSpPr>
            <p:nvPr/>
          </p:nvCxnSpPr>
          <p:spPr>
            <a:xfrm rot="16200000" flipH="1">
              <a:off x="1824363" y="3765710"/>
              <a:ext cx="1071009" cy="79956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urved Connector 127">
              <a:extLst>
                <a:ext uri="{FF2B5EF4-FFF2-40B4-BE49-F238E27FC236}">
                  <a16:creationId xmlns:a16="http://schemas.microsoft.com/office/drawing/2014/main" id="{470ACA44-A597-6943-BCCA-0A58F09BB542}"/>
                </a:ext>
              </a:extLst>
            </p:cNvPr>
            <p:cNvCxnSpPr>
              <a:cxnSpLocks/>
              <a:stCxn id="94" idx="3"/>
              <a:endCxn id="121" idx="1"/>
            </p:cNvCxnSpPr>
            <p:nvPr/>
          </p:nvCxnSpPr>
          <p:spPr>
            <a:xfrm>
              <a:off x="5916504" y="5188610"/>
              <a:ext cx="2401169" cy="17817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2887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C7448D-A908-5D49-9F99-EEC256E7830B}"/>
              </a:ext>
            </a:extLst>
          </p:cNvPr>
          <p:cNvSpPr txBox="1"/>
          <p:nvPr/>
        </p:nvSpPr>
        <p:spPr>
          <a:xfrm>
            <a:off x="2782171" y="2890391"/>
            <a:ext cx="66276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Basic Architecture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Pull Model</a:t>
            </a:r>
          </a:p>
        </p:txBody>
      </p:sp>
    </p:spTree>
    <p:extLst>
      <p:ext uri="{BB962C8B-B14F-4D97-AF65-F5344CB8AC3E}">
        <p14:creationId xmlns:p14="http://schemas.microsoft.com/office/powerpoint/2010/main" val="825919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6D6854FD-D251-4249-A8C2-E2B69355ED1B}"/>
              </a:ext>
            </a:extLst>
          </p:cNvPr>
          <p:cNvSpPr txBox="1"/>
          <p:nvPr/>
        </p:nvSpPr>
        <p:spPr>
          <a:xfrm>
            <a:off x="3133859" y="3044279"/>
            <a:ext cx="59242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Bradley Hand" pitchFamily="2" charset="77"/>
              </a:rPr>
              <a:t>Embedded Grafana</a:t>
            </a:r>
          </a:p>
        </p:txBody>
      </p:sp>
    </p:spTree>
    <p:extLst>
      <p:ext uri="{BB962C8B-B14F-4D97-AF65-F5344CB8AC3E}">
        <p14:creationId xmlns:p14="http://schemas.microsoft.com/office/powerpoint/2010/main" val="817652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EF90E4-5AD1-CC43-B5BB-8C2FB50A7445}"/>
              </a:ext>
            </a:extLst>
          </p:cNvPr>
          <p:cNvSpPr txBox="1"/>
          <p:nvPr/>
        </p:nvSpPr>
        <p:spPr>
          <a:xfrm>
            <a:off x="339011" y="298066"/>
            <a:ext cx="7902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Basic Monitoring Architecture Elements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1FA7E28-E97A-F245-A698-AB8ED75692F0}"/>
              </a:ext>
            </a:extLst>
          </p:cNvPr>
          <p:cNvGrpSpPr/>
          <p:nvPr/>
        </p:nvGrpSpPr>
        <p:grpSpPr>
          <a:xfrm>
            <a:off x="424444" y="519403"/>
            <a:ext cx="11655238" cy="5931967"/>
            <a:chOff x="424444" y="519403"/>
            <a:chExt cx="11655238" cy="593196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9CC02F-D47E-7D40-AF1A-2C8268082DC2}"/>
                </a:ext>
              </a:extLst>
            </p:cNvPr>
            <p:cNvSpPr txBox="1"/>
            <p:nvPr/>
          </p:nvSpPr>
          <p:spPr>
            <a:xfrm>
              <a:off x="4918072" y="1759631"/>
              <a:ext cx="17097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Web Application</a:t>
              </a:r>
            </a:p>
          </p:txBody>
        </p:sp>
        <p:pic>
          <p:nvPicPr>
            <p:cNvPr id="11" name="Graphic 10" descr="Bar graph with upward trend">
              <a:extLst>
                <a:ext uri="{FF2B5EF4-FFF2-40B4-BE49-F238E27FC236}">
                  <a16:creationId xmlns:a16="http://schemas.microsoft.com/office/drawing/2014/main" id="{7C8B29DC-BDA2-F04F-A53F-E499B8518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26105" y="2278918"/>
              <a:ext cx="931139" cy="931139"/>
            </a:xfrm>
            <a:prstGeom prst="rect">
              <a:avLst/>
            </a:prstGeom>
          </p:spPr>
        </p:pic>
        <p:pic>
          <p:nvPicPr>
            <p:cNvPr id="15" name="Graphic 14" descr="Scatterplot">
              <a:extLst>
                <a:ext uri="{FF2B5EF4-FFF2-40B4-BE49-F238E27FC236}">
                  <a16:creationId xmlns:a16="http://schemas.microsoft.com/office/drawing/2014/main" id="{295E2B7C-7D8D-B747-B9A3-E491C7FFA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42002" y="2443581"/>
              <a:ext cx="646339" cy="628711"/>
            </a:xfrm>
            <a:prstGeom prst="rect">
              <a:avLst/>
            </a:prstGeom>
          </p:spPr>
        </p:pic>
        <p:pic>
          <p:nvPicPr>
            <p:cNvPr id="16" name="Graphic 15" descr="Bar graph with upward trend">
              <a:extLst>
                <a:ext uri="{FF2B5EF4-FFF2-40B4-BE49-F238E27FC236}">
                  <a16:creationId xmlns:a16="http://schemas.microsoft.com/office/drawing/2014/main" id="{E6A8F24D-6158-C847-AA3A-70CC1CB64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01296" y="2459290"/>
              <a:ext cx="646339" cy="62871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262E5D-50DF-E14F-AD2A-D33B71915336}"/>
                </a:ext>
              </a:extLst>
            </p:cNvPr>
            <p:cNvSpPr/>
            <p:nvPr/>
          </p:nvSpPr>
          <p:spPr>
            <a:xfrm>
              <a:off x="9067156" y="2154230"/>
              <a:ext cx="1590635" cy="1183544"/>
            </a:xfrm>
            <a:custGeom>
              <a:avLst/>
              <a:gdLst>
                <a:gd name="connsiteX0" fmla="*/ 0 w 1590635"/>
                <a:gd name="connsiteY0" fmla="*/ 0 h 1183544"/>
                <a:gd name="connsiteX1" fmla="*/ 1590635 w 1590635"/>
                <a:gd name="connsiteY1" fmla="*/ 0 h 1183544"/>
                <a:gd name="connsiteX2" fmla="*/ 1590635 w 1590635"/>
                <a:gd name="connsiteY2" fmla="*/ 1183544 h 1183544"/>
                <a:gd name="connsiteX3" fmla="*/ 0 w 1590635"/>
                <a:gd name="connsiteY3" fmla="*/ 1183544 h 1183544"/>
                <a:gd name="connsiteX4" fmla="*/ 0 w 1590635"/>
                <a:gd name="connsiteY4" fmla="*/ 0 h 118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0635" h="1183544" extrusionOk="0">
                  <a:moveTo>
                    <a:pt x="0" y="0"/>
                  </a:moveTo>
                  <a:cubicBezTo>
                    <a:pt x="631527" y="134083"/>
                    <a:pt x="1007885" y="-45569"/>
                    <a:pt x="1590635" y="0"/>
                  </a:cubicBezTo>
                  <a:cubicBezTo>
                    <a:pt x="1666900" y="224888"/>
                    <a:pt x="1682372" y="672160"/>
                    <a:pt x="1590635" y="1183544"/>
                  </a:cubicBezTo>
                  <a:cubicBezTo>
                    <a:pt x="982953" y="1247549"/>
                    <a:pt x="255322" y="1173297"/>
                    <a:pt x="0" y="1183544"/>
                  </a:cubicBezTo>
                  <a:cubicBezTo>
                    <a:pt x="-68602" y="787384"/>
                    <a:pt x="-32787" y="418707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rgbClr val="EA5827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E6BDB8-3382-324C-A5C1-4F6830784CA5}"/>
                </a:ext>
              </a:extLst>
            </p:cNvPr>
            <p:cNvSpPr txBox="1"/>
            <p:nvPr/>
          </p:nvSpPr>
          <p:spPr>
            <a:xfrm>
              <a:off x="8724278" y="1659985"/>
              <a:ext cx="9540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Grafana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D6B98F-D49B-B240-A097-FAE9D36751EC}"/>
                </a:ext>
              </a:extLst>
            </p:cNvPr>
            <p:cNvSpPr/>
            <p:nvPr/>
          </p:nvSpPr>
          <p:spPr>
            <a:xfrm>
              <a:off x="4918073" y="1575457"/>
              <a:ext cx="1709738" cy="1940196"/>
            </a:xfrm>
            <a:custGeom>
              <a:avLst/>
              <a:gdLst>
                <a:gd name="connsiteX0" fmla="*/ 0 w 1709738"/>
                <a:gd name="connsiteY0" fmla="*/ 0 h 1940196"/>
                <a:gd name="connsiteX1" fmla="*/ 1709738 w 1709738"/>
                <a:gd name="connsiteY1" fmla="*/ 0 h 1940196"/>
                <a:gd name="connsiteX2" fmla="*/ 1709738 w 1709738"/>
                <a:gd name="connsiteY2" fmla="*/ 1940196 h 1940196"/>
                <a:gd name="connsiteX3" fmla="*/ 0 w 1709738"/>
                <a:gd name="connsiteY3" fmla="*/ 1940196 h 1940196"/>
                <a:gd name="connsiteX4" fmla="*/ 0 w 1709738"/>
                <a:gd name="connsiteY4" fmla="*/ 0 h 194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9738" h="1940196" extrusionOk="0">
                  <a:moveTo>
                    <a:pt x="0" y="0"/>
                  </a:moveTo>
                  <a:cubicBezTo>
                    <a:pt x="778765" y="-144618"/>
                    <a:pt x="858007" y="148431"/>
                    <a:pt x="1709738" y="0"/>
                  </a:cubicBezTo>
                  <a:cubicBezTo>
                    <a:pt x="1693043" y="237009"/>
                    <a:pt x="1787167" y="1285940"/>
                    <a:pt x="1709738" y="1940196"/>
                  </a:cubicBezTo>
                  <a:cubicBezTo>
                    <a:pt x="928733" y="2022468"/>
                    <a:pt x="387306" y="2082609"/>
                    <a:pt x="0" y="1940196"/>
                  </a:cubicBezTo>
                  <a:cubicBezTo>
                    <a:pt x="127317" y="1075210"/>
                    <a:pt x="-72729" y="955770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60E49F35-0D18-714F-B005-28E192A2A29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805504" y="2632701"/>
              <a:ext cx="1494725" cy="179075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55A732-5556-F945-ADCA-99BB99CA99E2}"/>
                </a:ext>
              </a:extLst>
            </p:cNvPr>
            <p:cNvSpPr txBox="1"/>
            <p:nvPr/>
          </p:nvSpPr>
          <p:spPr>
            <a:xfrm>
              <a:off x="7077707" y="2918313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Render</a:t>
              </a:r>
            </a:p>
          </p:txBody>
        </p: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1AA84F00-7B3F-354D-8756-A253F709DB53}"/>
                </a:ext>
              </a:extLst>
            </p:cNvPr>
            <p:cNvCxnSpPr>
              <a:cxnSpLocks/>
            </p:cNvCxnSpPr>
            <p:nvPr/>
          </p:nvCxnSpPr>
          <p:spPr>
            <a:xfrm>
              <a:off x="6762518" y="2287276"/>
              <a:ext cx="1620291" cy="175472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6FA8D41-C4B0-1D4C-8AEA-2BDC61882F8C}"/>
                </a:ext>
              </a:extLst>
            </p:cNvPr>
            <p:cNvSpPr txBox="1"/>
            <p:nvPr/>
          </p:nvSpPr>
          <p:spPr>
            <a:xfrm>
              <a:off x="7011391" y="1889600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Request</a:t>
              </a:r>
            </a:p>
          </p:txBody>
        </p:sp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FB7CD40A-DEFD-A145-9803-92DB44F7E23D}"/>
                </a:ext>
              </a:extLst>
            </p:cNvPr>
            <p:cNvSpPr/>
            <p:nvPr/>
          </p:nvSpPr>
          <p:spPr>
            <a:xfrm>
              <a:off x="6115066" y="5088450"/>
              <a:ext cx="1089362" cy="785987"/>
            </a:xfrm>
            <a:custGeom>
              <a:avLst/>
              <a:gdLst>
                <a:gd name="connsiteX0" fmla="*/ 0 w 1089362"/>
                <a:gd name="connsiteY0" fmla="*/ 98248 h 785987"/>
                <a:gd name="connsiteX1" fmla="*/ 544681 w 1089362"/>
                <a:gd name="connsiteY1" fmla="*/ 196496 h 785987"/>
                <a:gd name="connsiteX2" fmla="*/ 1089362 w 1089362"/>
                <a:gd name="connsiteY2" fmla="*/ 98248 h 785987"/>
                <a:gd name="connsiteX3" fmla="*/ 1089362 w 1089362"/>
                <a:gd name="connsiteY3" fmla="*/ 687739 h 785987"/>
                <a:gd name="connsiteX4" fmla="*/ 544681 w 1089362"/>
                <a:gd name="connsiteY4" fmla="*/ 785987 h 785987"/>
                <a:gd name="connsiteX5" fmla="*/ 0 w 1089362"/>
                <a:gd name="connsiteY5" fmla="*/ 687739 h 785987"/>
                <a:gd name="connsiteX6" fmla="*/ 0 w 1089362"/>
                <a:gd name="connsiteY6" fmla="*/ 98248 h 785987"/>
                <a:gd name="connsiteX0" fmla="*/ 0 w 1089362"/>
                <a:gd name="connsiteY0" fmla="*/ 98248 h 785987"/>
                <a:gd name="connsiteX1" fmla="*/ 544681 w 1089362"/>
                <a:gd name="connsiteY1" fmla="*/ 0 h 785987"/>
                <a:gd name="connsiteX2" fmla="*/ 1089362 w 1089362"/>
                <a:gd name="connsiteY2" fmla="*/ 98248 h 785987"/>
                <a:gd name="connsiteX3" fmla="*/ 544681 w 1089362"/>
                <a:gd name="connsiteY3" fmla="*/ 196496 h 785987"/>
                <a:gd name="connsiteX4" fmla="*/ 0 w 1089362"/>
                <a:gd name="connsiteY4" fmla="*/ 98248 h 785987"/>
                <a:gd name="connsiteX0" fmla="*/ 1089362 w 1089362"/>
                <a:gd name="connsiteY0" fmla="*/ 98248 h 785987"/>
                <a:gd name="connsiteX1" fmla="*/ 544681 w 1089362"/>
                <a:gd name="connsiteY1" fmla="*/ 196496 h 785987"/>
                <a:gd name="connsiteX2" fmla="*/ 0 w 1089362"/>
                <a:gd name="connsiteY2" fmla="*/ 98248 h 785987"/>
                <a:gd name="connsiteX3" fmla="*/ 544681 w 1089362"/>
                <a:gd name="connsiteY3" fmla="*/ 0 h 785987"/>
                <a:gd name="connsiteX4" fmla="*/ 1089362 w 1089362"/>
                <a:gd name="connsiteY4" fmla="*/ 98248 h 785987"/>
                <a:gd name="connsiteX5" fmla="*/ 1089362 w 1089362"/>
                <a:gd name="connsiteY5" fmla="*/ 687739 h 785987"/>
                <a:gd name="connsiteX6" fmla="*/ 544681 w 1089362"/>
                <a:gd name="connsiteY6" fmla="*/ 785987 h 785987"/>
                <a:gd name="connsiteX7" fmla="*/ 0 w 1089362"/>
                <a:gd name="connsiteY7" fmla="*/ 687739 h 785987"/>
                <a:gd name="connsiteX8" fmla="*/ 0 w 1089362"/>
                <a:gd name="connsiteY8" fmla="*/ 98248 h 78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9362" h="785987" stroke="0" extrusionOk="0">
                  <a:moveTo>
                    <a:pt x="0" y="98248"/>
                  </a:moveTo>
                  <a:cubicBezTo>
                    <a:pt x="-21405" y="139306"/>
                    <a:pt x="225699" y="203313"/>
                    <a:pt x="544681" y="196496"/>
                  </a:cubicBezTo>
                  <a:cubicBezTo>
                    <a:pt x="853382" y="198155"/>
                    <a:pt x="1084776" y="152655"/>
                    <a:pt x="1089362" y="98248"/>
                  </a:cubicBezTo>
                  <a:cubicBezTo>
                    <a:pt x="1040398" y="272484"/>
                    <a:pt x="1107489" y="578247"/>
                    <a:pt x="1089362" y="687739"/>
                  </a:cubicBezTo>
                  <a:cubicBezTo>
                    <a:pt x="1072503" y="732776"/>
                    <a:pt x="877329" y="801195"/>
                    <a:pt x="544681" y="785987"/>
                  </a:cubicBezTo>
                  <a:cubicBezTo>
                    <a:pt x="245072" y="786130"/>
                    <a:pt x="1524" y="738864"/>
                    <a:pt x="0" y="687739"/>
                  </a:cubicBezTo>
                  <a:cubicBezTo>
                    <a:pt x="4100" y="478284"/>
                    <a:pt x="30651" y="232252"/>
                    <a:pt x="0" y="98248"/>
                  </a:cubicBezTo>
                  <a:close/>
                </a:path>
                <a:path w="1089362" h="785987" fill="lighten" stroke="0" extrusionOk="0">
                  <a:moveTo>
                    <a:pt x="0" y="98248"/>
                  </a:moveTo>
                  <a:cubicBezTo>
                    <a:pt x="-3648" y="9195"/>
                    <a:pt x="223948" y="27675"/>
                    <a:pt x="544681" y="0"/>
                  </a:cubicBezTo>
                  <a:cubicBezTo>
                    <a:pt x="851273" y="3232"/>
                    <a:pt x="1094204" y="45151"/>
                    <a:pt x="1089362" y="98248"/>
                  </a:cubicBezTo>
                  <a:cubicBezTo>
                    <a:pt x="1045801" y="145463"/>
                    <a:pt x="875664" y="221165"/>
                    <a:pt x="544681" y="196496"/>
                  </a:cubicBezTo>
                  <a:cubicBezTo>
                    <a:pt x="244865" y="197990"/>
                    <a:pt x="242" y="155020"/>
                    <a:pt x="0" y="98248"/>
                  </a:cubicBezTo>
                  <a:close/>
                </a:path>
                <a:path w="1089362" h="785987" fill="none" extrusionOk="0">
                  <a:moveTo>
                    <a:pt x="1089362" y="98248"/>
                  </a:moveTo>
                  <a:cubicBezTo>
                    <a:pt x="1108005" y="181225"/>
                    <a:pt x="863951" y="219097"/>
                    <a:pt x="544681" y="196496"/>
                  </a:cubicBezTo>
                  <a:cubicBezTo>
                    <a:pt x="245514" y="195050"/>
                    <a:pt x="1178" y="146970"/>
                    <a:pt x="0" y="98248"/>
                  </a:cubicBezTo>
                  <a:cubicBezTo>
                    <a:pt x="-11902" y="45941"/>
                    <a:pt x="228838" y="-10366"/>
                    <a:pt x="544681" y="0"/>
                  </a:cubicBezTo>
                  <a:cubicBezTo>
                    <a:pt x="836543" y="-636"/>
                    <a:pt x="1085059" y="35215"/>
                    <a:pt x="1089362" y="98248"/>
                  </a:cubicBezTo>
                  <a:cubicBezTo>
                    <a:pt x="1040858" y="192956"/>
                    <a:pt x="1069860" y="529052"/>
                    <a:pt x="1089362" y="687739"/>
                  </a:cubicBezTo>
                  <a:cubicBezTo>
                    <a:pt x="1074988" y="767701"/>
                    <a:pt x="863955" y="799700"/>
                    <a:pt x="544681" y="785987"/>
                  </a:cubicBezTo>
                  <a:cubicBezTo>
                    <a:pt x="243514" y="794259"/>
                    <a:pt x="7765" y="737394"/>
                    <a:pt x="0" y="687739"/>
                  </a:cubicBezTo>
                  <a:cubicBezTo>
                    <a:pt x="-52767" y="439598"/>
                    <a:pt x="-40228" y="375724"/>
                    <a:pt x="0" y="98248"/>
                  </a:cubicBezTo>
                </a:path>
              </a:pathLst>
            </a:custGeom>
            <a:noFill/>
            <a:ln w="19050">
              <a:solidFill>
                <a:srgbClr val="F2AE2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can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BD0667-C1B9-3C49-8487-32FE050F15D5}"/>
                </a:ext>
              </a:extLst>
            </p:cNvPr>
            <p:cNvSpPr txBox="1"/>
            <p:nvPr/>
          </p:nvSpPr>
          <p:spPr>
            <a:xfrm>
              <a:off x="5662728" y="4607488"/>
              <a:ext cx="1541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Prometheus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43CE5C-B26A-634C-AC6F-9D3246FE65BA}"/>
                </a:ext>
              </a:extLst>
            </p:cNvPr>
            <p:cNvSpPr/>
            <p:nvPr/>
          </p:nvSpPr>
          <p:spPr>
            <a:xfrm>
              <a:off x="5601040" y="4522230"/>
              <a:ext cx="2106554" cy="1760829"/>
            </a:xfrm>
            <a:custGeom>
              <a:avLst/>
              <a:gdLst>
                <a:gd name="connsiteX0" fmla="*/ 0 w 2106554"/>
                <a:gd name="connsiteY0" fmla="*/ 0 h 1760829"/>
                <a:gd name="connsiteX1" fmla="*/ 2106554 w 2106554"/>
                <a:gd name="connsiteY1" fmla="*/ 0 h 1760829"/>
                <a:gd name="connsiteX2" fmla="*/ 2106554 w 2106554"/>
                <a:gd name="connsiteY2" fmla="*/ 1760829 h 1760829"/>
                <a:gd name="connsiteX3" fmla="*/ 0 w 2106554"/>
                <a:gd name="connsiteY3" fmla="*/ 1760829 h 1760829"/>
                <a:gd name="connsiteX4" fmla="*/ 0 w 2106554"/>
                <a:gd name="connsiteY4" fmla="*/ 0 h 176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6554" h="1760829" extrusionOk="0">
                  <a:moveTo>
                    <a:pt x="0" y="0"/>
                  </a:moveTo>
                  <a:cubicBezTo>
                    <a:pt x="230716" y="-109404"/>
                    <a:pt x="1795926" y="-69256"/>
                    <a:pt x="2106554" y="0"/>
                  </a:cubicBezTo>
                  <a:cubicBezTo>
                    <a:pt x="2211486" y="725094"/>
                    <a:pt x="2063320" y="1325144"/>
                    <a:pt x="2106554" y="1760829"/>
                  </a:cubicBezTo>
                  <a:cubicBezTo>
                    <a:pt x="1353401" y="1811749"/>
                    <a:pt x="821678" y="1686139"/>
                    <a:pt x="0" y="1760829"/>
                  </a:cubicBezTo>
                  <a:cubicBezTo>
                    <a:pt x="28494" y="1097059"/>
                    <a:pt x="-154123" y="607126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EA4F39ED-87E3-C749-94B4-75B50CA95B8B}"/>
                </a:ext>
              </a:extLst>
            </p:cNvPr>
            <p:cNvCxnSpPr>
              <a:cxnSpLocks/>
              <a:stCxn id="17" idx="2"/>
              <a:endCxn id="23" idx="4"/>
            </p:cNvCxnSpPr>
            <p:nvPr/>
          </p:nvCxnSpPr>
          <p:spPr>
            <a:xfrm rot="5400000">
              <a:off x="7461616" y="3080586"/>
              <a:ext cx="2143670" cy="2658046"/>
            </a:xfrm>
            <a:prstGeom prst="curvedConnector2">
              <a:avLst/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Prometheus for Users - RX-M Cloud Native Training &amp; Consulting">
              <a:extLst>
                <a:ext uri="{FF2B5EF4-FFF2-40B4-BE49-F238E27FC236}">
                  <a16:creationId xmlns:a16="http://schemas.microsoft.com/office/drawing/2014/main" id="{2D516CE4-A168-6946-88B6-9AFF9C766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7339" y="5350533"/>
              <a:ext cx="742052" cy="45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E1C0E5-7D2F-F740-8138-6B6E42B33479}"/>
                </a:ext>
              </a:extLst>
            </p:cNvPr>
            <p:cNvSpPr txBox="1"/>
            <p:nvPr/>
          </p:nvSpPr>
          <p:spPr>
            <a:xfrm>
              <a:off x="2025624" y="4740051"/>
              <a:ext cx="1541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Host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DEE4B7E-37B0-3D42-B694-98821AE87C79}"/>
                </a:ext>
              </a:extLst>
            </p:cNvPr>
            <p:cNvSpPr/>
            <p:nvPr/>
          </p:nvSpPr>
          <p:spPr>
            <a:xfrm>
              <a:off x="1921071" y="4654792"/>
              <a:ext cx="2547725" cy="1259393"/>
            </a:xfrm>
            <a:custGeom>
              <a:avLst/>
              <a:gdLst>
                <a:gd name="connsiteX0" fmla="*/ 0 w 2547725"/>
                <a:gd name="connsiteY0" fmla="*/ 0 h 1259393"/>
                <a:gd name="connsiteX1" fmla="*/ 2547725 w 2547725"/>
                <a:gd name="connsiteY1" fmla="*/ 0 h 1259393"/>
                <a:gd name="connsiteX2" fmla="*/ 2547725 w 2547725"/>
                <a:gd name="connsiteY2" fmla="*/ 1259393 h 1259393"/>
                <a:gd name="connsiteX3" fmla="*/ 0 w 2547725"/>
                <a:gd name="connsiteY3" fmla="*/ 1259393 h 1259393"/>
                <a:gd name="connsiteX4" fmla="*/ 0 w 2547725"/>
                <a:gd name="connsiteY4" fmla="*/ 0 h 125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7725" h="1259393" extrusionOk="0">
                  <a:moveTo>
                    <a:pt x="0" y="0"/>
                  </a:moveTo>
                  <a:cubicBezTo>
                    <a:pt x="727657" y="-109404"/>
                    <a:pt x="1315846" y="-69256"/>
                    <a:pt x="2547725" y="0"/>
                  </a:cubicBezTo>
                  <a:cubicBezTo>
                    <a:pt x="2438494" y="613071"/>
                    <a:pt x="2518242" y="1051979"/>
                    <a:pt x="2547725" y="1259393"/>
                  </a:cubicBezTo>
                  <a:cubicBezTo>
                    <a:pt x="1589733" y="1310313"/>
                    <a:pt x="428158" y="1184703"/>
                    <a:pt x="0" y="1259393"/>
                  </a:cubicBezTo>
                  <a:cubicBezTo>
                    <a:pt x="-16663" y="1048736"/>
                    <a:pt x="79963" y="49560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0062FF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95EBF63-934B-984E-8599-1414B3BAED8F}"/>
                </a:ext>
              </a:extLst>
            </p:cNvPr>
            <p:cNvSpPr/>
            <p:nvPr/>
          </p:nvSpPr>
          <p:spPr>
            <a:xfrm>
              <a:off x="2426200" y="5205262"/>
              <a:ext cx="1527765" cy="533553"/>
            </a:xfrm>
            <a:custGeom>
              <a:avLst/>
              <a:gdLst>
                <a:gd name="connsiteX0" fmla="*/ 0 w 1527765"/>
                <a:gd name="connsiteY0" fmla="*/ 0 h 533553"/>
                <a:gd name="connsiteX1" fmla="*/ 1527765 w 1527765"/>
                <a:gd name="connsiteY1" fmla="*/ 0 h 533553"/>
                <a:gd name="connsiteX2" fmla="*/ 1527765 w 1527765"/>
                <a:gd name="connsiteY2" fmla="*/ 533553 h 533553"/>
                <a:gd name="connsiteX3" fmla="*/ 0 w 1527765"/>
                <a:gd name="connsiteY3" fmla="*/ 533553 h 533553"/>
                <a:gd name="connsiteX4" fmla="*/ 0 w 1527765"/>
                <a:gd name="connsiteY4" fmla="*/ 0 h 53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7765" h="533553" extrusionOk="0">
                  <a:moveTo>
                    <a:pt x="0" y="0"/>
                  </a:moveTo>
                  <a:cubicBezTo>
                    <a:pt x="325656" y="46559"/>
                    <a:pt x="967323" y="-61614"/>
                    <a:pt x="1527765" y="0"/>
                  </a:cubicBezTo>
                  <a:cubicBezTo>
                    <a:pt x="1564212" y="190922"/>
                    <a:pt x="1535177" y="345323"/>
                    <a:pt x="1527765" y="533553"/>
                  </a:cubicBezTo>
                  <a:cubicBezTo>
                    <a:pt x="1082514" y="422011"/>
                    <a:pt x="332176" y="561007"/>
                    <a:pt x="0" y="533553"/>
                  </a:cubicBezTo>
                  <a:cubicBezTo>
                    <a:pt x="40690" y="278538"/>
                    <a:pt x="40007" y="16267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D5C9E5B-AAC0-2249-8082-41D9D293C01D}"/>
                </a:ext>
              </a:extLst>
            </p:cNvPr>
            <p:cNvSpPr txBox="1"/>
            <p:nvPr/>
          </p:nvSpPr>
          <p:spPr>
            <a:xfrm>
              <a:off x="2426199" y="5296669"/>
              <a:ext cx="1527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exporter</a:t>
              </a:r>
            </a:p>
          </p:txBody>
        </p:sp>
        <p:cxnSp>
          <p:nvCxnSpPr>
            <p:cNvPr id="88" name="Curved Connector 87">
              <a:extLst>
                <a:ext uri="{FF2B5EF4-FFF2-40B4-BE49-F238E27FC236}">
                  <a16:creationId xmlns:a16="http://schemas.microsoft.com/office/drawing/2014/main" id="{15D6F4E6-3CA9-EC44-BD0E-196C048E23FB}"/>
                </a:ext>
              </a:extLst>
            </p:cNvPr>
            <p:cNvCxnSpPr>
              <a:cxnSpLocks/>
              <a:stCxn id="23" idx="2"/>
              <a:endCxn id="46" idx="3"/>
            </p:cNvCxnSpPr>
            <p:nvPr/>
          </p:nvCxnSpPr>
          <p:spPr>
            <a:xfrm rot="10800000">
              <a:off x="3953966" y="5472040"/>
              <a:ext cx="2161101" cy="9405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B511DFC-063A-8543-94BA-ED19E09902BE}"/>
                </a:ext>
              </a:extLst>
            </p:cNvPr>
            <p:cNvSpPr/>
            <p:nvPr/>
          </p:nvSpPr>
          <p:spPr>
            <a:xfrm>
              <a:off x="8529378" y="1654565"/>
              <a:ext cx="2547725" cy="1940196"/>
            </a:xfrm>
            <a:custGeom>
              <a:avLst/>
              <a:gdLst>
                <a:gd name="connsiteX0" fmla="*/ 0 w 2547725"/>
                <a:gd name="connsiteY0" fmla="*/ 0 h 1940196"/>
                <a:gd name="connsiteX1" fmla="*/ 2547725 w 2547725"/>
                <a:gd name="connsiteY1" fmla="*/ 0 h 1940196"/>
                <a:gd name="connsiteX2" fmla="*/ 2547725 w 2547725"/>
                <a:gd name="connsiteY2" fmla="*/ 1940196 h 1940196"/>
                <a:gd name="connsiteX3" fmla="*/ 0 w 2547725"/>
                <a:gd name="connsiteY3" fmla="*/ 1940196 h 1940196"/>
                <a:gd name="connsiteX4" fmla="*/ 0 w 2547725"/>
                <a:gd name="connsiteY4" fmla="*/ 0 h 194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7725" h="1940196" extrusionOk="0">
                  <a:moveTo>
                    <a:pt x="0" y="0"/>
                  </a:moveTo>
                  <a:cubicBezTo>
                    <a:pt x="727657" y="-109404"/>
                    <a:pt x="1315846" y="-69256"/>
                    <a:pt x="2547725" y="0"/>
                  </a:cubicBezTo>
                  <a:cubicBezTo>
                    <a:pt x="2531030" y="237009"/>
                    <a:pt x="2625154" y="1285940"/>
                    <a:pt x="2547725" y="1940196"/>
                  </a:cubicBezTo>
                  <a:cubicBezTo>
                    <a:pt x="1589733" y="1991116"/>
                    <a:pt x="428158" y="1865506"/>
                    <a:pt x="0" y="1940196"/>
                  </a:cubicBezTo>
                  <a:cubicBezTo>
                    <a:pt x="127317" y="1075210"/>
                    <a:pt x="-72729" y="955770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88C3CA9-C97F-824D-846A-01EA42A7EA16}"/>
                </a:ext>
              </a:extLst>
            </p:cNvPr>
            <p:cNvSpPr/>
            <p:nvPr/>
          </p:nvSpPr>
          <p:spPr>
            <a:xfrm>
              <a:off x="2002873" y="2235019"/>
              <a:ext cx="1709371" cy="831996"/>
            </a:xfrm>
            <a:custGeom>
              <a:avLst/>
              <a:gdLst>
                <a:gd name="connsiteX0" fmla="*/ 0 w 1709371"/>
                <a:gd name="connsiteY0" fmla="*/ 0 h 831996"/>
                <a:gd name="connsiteX1" fmla="*/ 1709371 w 1709371"/>
                <a:gd name="connsiteY1" fmla="*/ 0 h 831996"/>
                <a:gd name="connsiteX2" fmla="*/ 1709371 w 1709371"/>
                <a:gd name="connsiteY2" fmla="*/ 831996 h 831996"/>
                <a:gd name="connsiteX3" fmla="*/ 0 w 1709371"/>
                <a:gd name="connsiteY3" fmla="*/ 831996 h 831996"/>
                <a:gd name="connsiteX4" fmla="*/ 0 w 1709371"/>
                <a:gd name="connsiteY4" fmla="*/ 0 h 83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9371" h="831996" extrusionOk="0">
                  <a:moveTo>
                    <a:pt x="0" y="0"/>
                  </a:moveTo>
                  <a:cubicBezTo>
                    <a:pt x="212419" y="72620"/>
                    <a:pt x="1457208" y="100987"/>
                    <a:pt x="1709371" y="0"/>
                  </a:cubicBezTo>
                  <a:cubicBezTo>
                    <a:pt x="1774026" y="295094"/>
                    <a:pt x="1731373" y="538453"/>
                    <a:pt x="1709371" y="831996"/>
                  </a:cubicBezTo>
                  <a:cubicBezTo>
                    <a:pt x="1451068" y="786871"/>
                    <a:pt x="834039" y="938993"/>
                    <a:pt x="0" y="831996"/>
                  </a:cubicBezTo>
                  <a:cubicBezTo>
                    <a:pt x="50102" y="437547"/>
                    <a:pt x="20648" y="95553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D15E7F2-727F-534C-92A6-54B7B396C68A}"/>
                </a:ext>
              </a:extLst>
            </p:cNvPr>
            <p:cNvSpPr txBox="1"/>
            <p:nvPr/>
          </p:nvSpPr>
          <p:spPr>
            <a:xfrm>
              <a:off x="2149006" y="2418694"/>
              <a:ext cx="14480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Microservices APIs</a:t>
              </a:r>
            </a:p>
          </p:txBody>
        </p:sp>
        <p:cxnSp>
          <p:nvCxnSpPr>
            <p:cNvPr id="44" name="Curved Connector 43">
              <a:extLst>
                <a:ext uri="{FF2B5EF4-FFF2-40B4-BE49-F238E27FC236}">
                  <a16:creationId xmlns:a16="http://schemas.microsoft.com/office/drawing/2014/main" id="{5F64E298-AE49-1B4D-B404-3F1F8E0B4EAC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rot="10800000" flipV="1">
              <a:off x="3801091" y="2545555"/>
              <a:ext cx="1116982" cy="69224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1AA3D3-C5D7-D840-B654-D325BE45E513}"/>
                </a:ext>
              </a:extLst>
            </p:cNvPr>
            <p:cNvSpPr txBox="1"/>
            <p:nvPr/>
          </p:nvSpPr>
          <p:spPr>
            <a:xfrm>
              <a:off x="4530581" y="5016288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scrape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46B4E5F-368A-4649-8CCB-AE30EC1333E8}"/>
                </a:ext>
              </a:extLst>
            </p:cNvPr>
            <p:cNvSpPr txBox="1"/>
            <p:nvPr/>
          </p:nvSpPr>
          <p:spPr>
            <a:xfrm>
              <a:off x="4534631" y="5557259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pull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B518910-CE00-CA4A-8916-37D4495CA871}"/>
                </a:ext>
              </a:extLst>
            </p:cNvPr>
            <p:cNvSpPr txBox="1"/>
            <p:nvPr/>
          </p:nvSpPr>
          <p:spPr>
            <a:xfrm>
              <a:off x="516574" y="4847010"/>
              <a:ext cx="12056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1. Endpoint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E04979-DFA5-7241-B01F-5B8390F4E9B5}"/>
                </a:ext>
              </a:extLst>
            </p:cNvPr>
            <p:cNvSpPr txBox="1"/>
            <p:nvPr/>
          </p:nvSpPr>
          <p:spPr>
            <a:xfrm>
              <a:off x="7971867" y="5805039"/>
              <a:ext cx="19701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2. Time-series 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Database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C0A8E01-0748-D34C-8E2D-98AEF1F4B5BB}"/>
                </a:ext>
              </a:extLst>
            </p:cNvPr>
            <p:cNvSpPr txBox="1"/>
            <p:nvPr/>
          </p:nvSpPr>
          <p:spPr>
            <a:xfrm>
              <a:off x="10074523" y="519403"/>
              <a:ext cx="200515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3. 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Dashboarding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 Tool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4B1403-4FB8-DB48-8D5C-37B06C8BA0A7}"/>
                </a:ext>
              </a:extLst>
            </p:cNvPr>
            <p:cNvSpPr txBox="1"/>
            <p:nvPr/>
          </p:nvSpPr>
          <p:spPr>
            <a:xfrm>
              <a:off x="3663808" y="945243"/>
              <a:ext cx="1489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4. Applications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ED4EA93-A0DD-7140-BA68-48E630AE6A6F}"/>
                </a:ext>
              </a:extLst>
            </p:cNvPr>
            <p:cNvSpPr txBox="1"/>
            <p:nvPr/>
          </p:nvSpPr>
          <p:spPr>
            <a:xfrm>
              <a:off x="424444" y="1311689"/>
              <a:ext cx="14895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5. Permissions Logic/APIs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09C0176-4BF4-054E-B4A0-11DB7D80A114}"/>
                </a:ext>
              </a:extLst>
            </p:cNvPr>
            <p:cNvSpPr txBox="1"/>
            <p:nvPr/>
          </p:nvSpPr>
          <p:spPr>
            <a:xfrm>
              <a:off x="3574636" y="4687312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TLS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817806-4D32-F24C-9447-224B5C5EA4EF}"/>
                </a:ext>
              </a:extLst>
            </p:cNvPr>
            <p:cNvSpPr txBox="1"/>
            <p:nvPr/>
          </p:nvSpPr>
          <p:spPr>
            <a:xfrm>
              <a:off x="4566676" y="4599152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HTTPS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996E08A-D91D-294F-BC96-5F50FEF21BDD}"/>
                </a:ext>
              </a:extLst>
            </p:cNvPr>
            <p:cNvSpPr txBox="1"/>
            <p:nvPr/>
          </p:nvSpPr>
          <p:spPr>
            <a:xfrm>
              <a:off x="6838078" y="5916903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TLS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81D093A-5F1B-AA46-AB38-2205956EFC5C}"/>
                </a:ext>
              </a:extLst>
            </p:cNvPr>
            <p:cNvSpPr txBox="1"/>
            <p:nvPr/>
          </p:nvSpPr>
          <p:spPr>
            <a:xfrm>
              <a:off x="8724278" y="3815267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HTTPS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4541860-C8CB-0E40-82EF-0CB124262FFB}"/>
                </a:ext>
              </a:extLst>
            </p:cNvPr>
            <p:cNvSpPr txBox="1"/>
            <p:nvPr/>
          </p:nvSpPr>
          <p:spPr>
            <a:xfrm>
              <a:off x="9077385" y="4862399"/>
              <a:ext cx="13617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Basic Authentication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5613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C7448D-A908-5D49-9F99-EEC256E7830B}"/>
              </a:ext>
            </a:extLst>
          </p:cNvPr>
          <p:cNvSpPr txBox="1"/>
          <p:nvPr/>
        </p:nvSpPr>
        <p:spPr>
          <a:xfrm>
            <a:off x="2782171" y="2890391"/>
            <a:ext cx="6627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Alerting &amp; Notification</a:t>
            </a:r>
          </a:p>
        </p:txBody>
      </p:sp>
    </p:spTree>
    <p:extLst>
      <p:ext uri="{BB962C8B-B14F-4D97-AF65-F5344CB8AC3E}">
        <p14:creationId xmlns:p14="http://schemas.microsoft.com/office/powerpoint/2010/main" val="1752483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0478C557-A810-1E4A-BC05-38B30C420DEA}"/>
              </a:ext>
            </a:extLst>
          </p:cNvPr>
          <p:cNvGrpSpPr/>
          <p:nvPr/>
        </p:nvGrpSpPr>
        <p:grpSpPr>
          <a:xfrm>
            <a:off x="331935" y="614112"/>
            <a:ext cx="11448911" cy="6073525"/>
            <a:chOff x="331935" y="614112"/>
            <a:chExt cx="11448911" cy="607352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262E5D-50DF-E14F-AD2A-D33B71915336}"/>
                </a:ext>
              </a:extLst>
            </p:cNvPr>
            <p:cNvSpPr/>
            <p:nvPr/>
          </p:nvSpPr>
          <p:spPr>
            <a:xfrm>
              <a:off x="9853840" y="1725163"/>
              <a:ext cx="1590635" cy="2076637"/>
            </a:xfrm>
            <a:custGeom>
              <a:avLst/>
              <a:gdLst>
                <a:gd name="connsiteX0" fmla="*/ 0 w 1590635"/>
                <a:gd name="connsiteY0" fmla="*/ 0 h 2076637"/>
                <a:gd name="connsiteX1" fmla="*/ 1590635 w 1590635"/>
                <a:gd name="connsiteY1" fmla="*/ 0 h 2076637"/>
                <a:gd name="connsiteX2" fmla="*/ 1590635 w 1590635"/>
                <a:gd name="connsiteY2" fmla="*/ 2076637 h 2076637"/>
                <a:gd name="connsiteX3" fmla="*/ 0 w 1590635"/>
                <a:gd name="connsiteY3" fmla="*/ 2076637 h 2076637"/>
                <a:gd name="connsiteX4" fmla="*/ 0 w 1590635"/>
                <a:gd name="connsiteY4" fmla="*/ 0 h 20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0635" h="2076637" extrusionOk="0">
                  <a:moveTo>
                    <a:pt x="0" y="0"/>
                  </a:moveTo>
                  <a:cubicBezTo>
                    <a:pt x="631527" y="134083"/>
                    <a:pt x="1007885" y="-45569"/>
                    <a:pt x="1590635" y="0"/>
                  </a:cubicBezTo>
                  <a:cubicBezTo>
                    <a:pt x="1457753" y="676053"/>
                    <a:pt x="1675586" y="1385064"/>
                    <a:pt x="1590635" y="2076637"/>
                  </a:cubicBezTo>
                  <a:cubicBezTo>
                    <a:pt x="982953" y="2140642"/>
                    <a:pt x="255322" y="2066390"/>
                    <a:pt x="0" y="2076637"/>
                  </a:cubicBezTo>
                  <a:cubicBezTo>
                    <a:pt x="-20187" y="1559195"/>
                    <a:pt x="-152480" y="471922"/>
                    <a:pt x="0" y="0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E6BDB8-3382-324C-A5C1-4F6830784CA5}"/>
                </a:ext>
              </a:extLst>
            </p:cNvPr>
            <p:cNvSpPr txBox="1"/>
            <p:nvPr/>
          </p:nvSpPr>
          <p:spPr>
            <a:xfrm>
              <a:off x="6710769" y="709619"/>
              <a:ext cx="9540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Grafana</a:t>
              </a:r>
            </a:p>
          </p:txBody>
        </p:sp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FB7CD40A-DEFD-A145-9803-92DB44F7E23D}"/>
                </a:ext>
              </a:extLst>
            </p:cNvPr>
            <p:cNvSpPr/>
            <p:nvPr/>
          </p:nvSpPr>
          <p:spPr>
            <a:xfrm>
              <a:off x="6648536" y="5107658"/>
              <a:ext cx="1089362" cy="785987"/>
            </a:xfrm>
            <a:custGeom>
              <a:avLst/>
              <a:gdLst>
                <a:gd name="connsiteX0" fmla="*/ 0 w 1089362"/>
                <a:gd name="connsiteY0" fmla="*/ 98248 h 785987"/>
                <a:gd name="connsiteX1" fmla="*/ 544681 w 1089362"/>
                <a:gd name="connsiteY1" fmla="*/ 196496 h 785987"/>
                <a:gd name="connsiteX2" fmla="*/ 1089362 w 1089362"/>
                <a:gd name="connsiteY2" fmla="*/ 98248 h 785987"/>
                <a:gd name="connsiteX3" fmla="*/ 1089362 w 1089362"/>
                <a:gd name="connsiteY3" fmla="*/ 687739 h 785987"/>
                <a:gd name="connsiteX4" fmla="*/ 544681 w 1089362"/>
                <a:gd name="connsiteY4" fmla="*/ 785987 h 785987"/>
                <a:gd name="connsiteX5" fmla="*/ 0 w 1089362"/>
                <a:gd name="connsiteY5" fmla="*/ 687739 h 785987"/>
                <a:gd name="connsiteX6" fmla="*/ 0 w 1089362"/>
                <a:gd name="connsiteY6" fmla="*/ 98248 h 785987"/>
                <a:gd name="connsiteX0" fmla="*/ 0 w 1089362"/>
                <a:gd name="connsiteY0" fmla="*/ 98248 h 785987"/>
                <a:gd name="connsiteX1" fmla="*/ 544681 w 1089362"/>
                <a:gd name="connsiteY1" fmla="*/ 0 h 785987"/>
                <a:gd name="connsiteX2" fmla="*/ 1089362 w 1089362"/>
                <a:gd name="connsiteY2" fmla="*/ 98248 h 785987"/>
                <a:gd name="connsiteX3" fmla="*/ 544681 w 1089362"/>
                <a:gd name="connsiteY3" fmla="*/ 196496 h 785987"/>
                <a:gd name="connsiteX4" fmla="*/ 0 w 1089362"/>
                <a:gd name="connsiteY4" fmla="*/ 98248 h 785987"/>
                <a:gd name="connsiteX0" fmla="*/ 1089362 w 1089362"/>
                <a:gd name="connsiteY0" fmla="*/ 98248 h 785987"/>
                <a:gd name="connsiteX1" fmla="*/ 544681 w 1089362"/>
                <a:gd name="connsiteY1" fmla="*/ 196496 h 785987"/>
                <a:gd name="connsiteX2" fmla="*/ 0 w 1089362"/>
                <a:gd name="connsiteY2" fmla="*/ 98248 h 785987"/>
                <a:gd name="connsiteX3" fmla="*/ 544681 w 1089362"/>
                <a:gd name="connsiteY3" fmla="*/ 0 h 785987"/>
                <a:gd name="connsiteX4" fmla="*/ 1089362 w 1089362"/>
                <a:gd name="connsiteY4" fmla="*/ 98248 h 785987"/>
                <a:gd name="connsiteX5" fmla="*/ 1089362 w 1089362"/>
                <a:gd name="connsiteY5" fmla="*/ 687739 h 785987"/>
                <a:gd name="connsiteX6" fmla="*/ 544681 w 1089362"/>
                <a:gd name="connsiteY6" fmla="*/ 785987 h 785987"/>
                <a:gd name="connsiteX7" fmla="*/ 0 w 1089362"/>
                <a:gd name="connsiteY7" fmla="*/ 687739 h 785987"/>
                <a:gd name="connsiteX8" fmla="*/ 0 w 1089362"/>
                <a:gd name="connsiteY8" fmla="*/ 98248 h 78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9362" h="785987" stroke="0" extrusionOk="0">
                  <a:moveTo>
                    <a:pt x="0" y="98248"/>
                  </a:moveTo>
                  <a:cubicBezTo>
                    <a:pt x="-21405" y="139306"/>
                    <a:pt x="225699" y="203313"/>
                    <a:pt x="544681" y="196496"/>
                  </a:cubicBezTo>
                  <a:cubicBezTo>
                    <a:pt x="853382" y="198155"/>
                    <a:pt x="1084776" y="152655"/>
                    <a:pt x="1089362" y="98248"/>
                  </a:cubicBezTo>
                  <a:cubicBezTo>
                    <a:pt x="1040398" y="272484"/>
                    <a:pt x="1107489" y="578247"/>
                    <a:pt x="1089362" y="687739"/>
                  </a:cubicBezTo>
                  <a:cubicBezTo>
                    <a:pt x="1072503" y="732776"/>
                    <a:pt x="877329" y="801195"/>
                    <a:pt x="544681" y="785987"/>
                  </a:cubicBezTo>
                  <a:cubicBezTo>
                    <a:pt x="245072" y="786130"/>
                    <a:pt x="1524" y="738864"/>
                    <a:pt x="0" y="687739"/>
                  </a:cubicBezTo>
                  <a:cubicBezTo>
                    <a:pt x="4100" y="478284"/>
                    <a:pt x="30651" y="232252"/>
                    <a:pt x="0" y="98248"/>
                  </a:cubicBezTo>
                  <a:close/>
                </a:path>
                <a:path w="1089362" h="785987" fill="lighten" stroke="0" extrusionOk="0">
                  <a:moveTo>
                    <a:pt x="0" y="98248"/>
                  </a:moveTo>
                  <a:cubicBezTo>
                    <a:pt x="-3648" y="9195"/>
                    <a:pt x="223948" y="27675"/>
                    <a:pt x="544681" y="0"/>
                  </a:cubicBezTo>
                  <a:cubicBezTo>
                    <a:pt x="851273" y="3232"/>
                    <a:pt x="1094204" y="45151"/>
                    <a:pt x="1089362" y="98248"/>
                  </a:cubicBezTo>
                  <a:cubicBezTo>
                    <a:pt x="1045801" y="145463"/>
                    <a:pt x="875664" y="221165"/>
                    <a:pt x="544681" y="196496"/>
                  </a:cubicBezTo>
                  <a:cubicBezTo>
                    <a:pt x="244865" y="197990"/>
                    <a:pt x="242" y="155020"/>
                    <a:pt x="0" y="98248"/>
                  </a:cubicBezTo>
                  <a:close/>
                </a:path>
                <a:path w="1089362" h="785987" fill="none" extrusionOk="0">
                  <a:moveTo>
                    <a:pt x="1089362" y="98248"/>
                  </a:moveTo>
                  <a:cubicBezTo>
                    <a:pt x="1108005" y="181225"/>
                    <a:pt x="863951" y="219097"/>
                    <a:pt x="544681" y="196496"/>
                  </a:cubicBezTo>
                  <a:cubicBezTo>
                    <a:pt x="245514" y="195050"/>
                    <a:pt x="1178" y="146970"/>
                    <a:pt x="0" y="98248"/>
                  </a:cubicBezTo>
                  <a:cubicBezTo>
                    <a:pt x="-11902" y="45941"/>
                    <a:pt x="228838" y="-10366"/>
                    <a:pt x="544681" y="0"/>
                  </a:cubicBezTo>
                  <a:cubicBezTo>
                    <a:pt x="836543" y="-636"/>
                    <a:pt x="1085059" y="35215"/>
                    <a:pt x="1089362" y="98248"/>
                  </a:cubicBezTo>
                  <a:cubicBezTo>
                    <a:pt x="1040858" y="192956"/>
                    <a:pt x="1069860" y="529052"/>
                    <a:pt x="1089362" y="687739"/>
                  </a:cubicBezTo>
                  <a:cubicBezTo>
                    <a:pt x="1074988" y="767701"/>
                    <a:pt x="863955" y="799700"/>
                    <a:pt x="544681" y="785987"/>
                  </a:cubicBezTo>
                  <a:cubicBezTo>
                    <a:pt x="243514" y="794259"/>
                    <a:pt x="7765" y="737394"/>
                    <a:pt x="0" y="687739"/>
                  </a:cubicBezTo>
                  <a:cubicBezTo>
                    <a:pt x="-52767" y="439598"/>
                    <a:pt x="-40228" y="375724"/>
                    <a:pt x="0" y="98248"/>
                  </a:cubicBezTo>
                </a:path>
              </a:pathLst>
            </a:custGeom>
            <a:noFill/>
            <a:ln w="19050">
              <a:solidFill>
                <a:srgbClr val="F2AE2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can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BD0667-C1B9-3C49-8487-32FE050F15D5}"/>
                </a:ext>
              </a:extLst>
            </p:cNvPr>
            <p:cNvSpPr txBox="1"/>
            <p:nvPr/>
          </p:nvSpPr>
          <p:spPr>
            <a:xfrm>
              <a:off x="6196198" y="4626696"/>
              <a:ext cx="1541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Prometheus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43CE5C-B26A-634C-AC6F-9D3246FE65BA}"/>
                </a:ext>
              </a:extLst>
            </p:cNvPr>
            <p:cNvSpPr/>
            <p:nvPr/>
          </p:nvSpPr>
          <p:spPr>
            <a:xfrm>
              <a:off x="6134510" y="4541438"/>
              <a:ext cx="2106554" cy="1760829"/>
            </a:xfrm>
            <a:custGeom>
              <a:avLst/>
              <a:gdLst>
                <a:gd name="connsiteX0" fmla="*/ 0 w 2106554"/>
                <a:gd name="connsiteY0" fmla="*/ 0 h 1760829"/>
                <a:gd name="connsiteX1" fmla="*/ 2106554 w 2106554"/>
                <a:gd name="connsiteY1" fmla="*/ 0 h 1760829"/>
                <a:gd name="connsiteX2" fmla="*/ 2106554 w 2106554"/>
                <a:gd name="connsiteY2" fmla="*/ 1760829 h 1760829"/>
                <a:gd name="connsiteX3" fmla="*/ 0 w 2106554"/>
                <a:gd name="connsiteY3" fmla="*/ 1760829 h 1760829"/>
                <a:gd name="connsiteX4" fmla="*/ 0 w 2106554"/>
                <a:gd name="connsiteY4" fmla="*/ 0 h 176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6554" h="1760829" extrusionOk="0">
                  <a:moveTo>
                    <a:pt x="0" y="0"/>
                  </a:moveTo>
                  <a:cubicBezTo>
                    <a:pt x="230716" y="-109404"/>
                    <a:pt x="1795926" y="-69256"/>
                    <a:pt x="2106554" y="0"/>
                  </a:cubicBezTo>
                  <a:cubicBezTo>
                    <a:pt x="2211486" y="725094"/>
                    <a:pt x="2063320" y="1325144"/>
                    <a:pt x="2106554" y="1760829"/>
                  </a:cubicBezTo>
                  <a:cubicBezTo>
                    <a:pt x="1353401" y="1811749"/>
                    <a:pt x="821678" y="1686139"/>
                    <a:pt x="0" y="1760829"/>
                  </a:cubicBezTo>
                  <a:cubicBezTo>
                    <a:pt x="28494" y="1097059"/>
                    <a:pt x="-154123" y="607126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EA4F39ED-87E3-C749-94B4-75B50CA95B8B}"/>
                </a:ext>
              </a:extLst>
            </p:cNvPr>
            <p:cNvCxnSpPr>
              <a:cxnSpLocks/>
              <a:stCxn id="17" idx="2"/>
              <a:endCxn id="23" idx="4"/>
            </p:cNvCxnSpPr>
            <p:nvPr/>
          </p:nvCxnSpPr>
          <p:spPr>
            <a:xfrm rot="5400000">
              <a:off x="8344102" y="3195596"/>
              <a:ext cx="1698852" cy="2911260"/>
            </a:xfrm>
            <a:prstGeom prst="curvedConnector2">
              <a:avLst/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Prometheus for Users - RX-M Cloud Native Training &amp; Consulting">
              <a:extLst>
                <a:ext uri="{FF2B5EF4-FFF2-40B4-BE49-F238E27FC236}">
                  <a16:creationId xmlns:a16="http://schemas.microsoft.com/office/drawing/2014/main" id="{2D516CE4-A168-6946-88B6-9AFF9C766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0809" y="5369741"/>
              <a:ext cx="742052" cy="45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E1C0E5-7D2F-F740-8138-6B6E42B33479}"/>
                </a:ext>
              </a:extLst>
            </p:cNvPr>
            <p:cNvSpPr txBox="1"/>
            <p:nvPr/>
          </p:nvSpPr>
          <p:spPr>
            <a:xfrm>
              <a:off x="2559094" y="4759259"/>
              <a:ext cx="1541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Host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DEE4B7E-37B0-3D42-B694-98821AE87C79}"/>
                </a:ext>
              </a:extLst>
            </p:cNvPr>
            <p:cNvSpPr/>
            <p:nvPr/>
          </p:nvSpPr>
          <p:spPr>
            <a:xfrm>
              <a:off x="2454541" y="4674000"/>
              <a:ext cx="2547725" cy="1385606"/>
            </a:xfrm>
            <a:custGeom>
              <a:avLst/>
              <a:gdLst>
                <a:gd name="connsiteX0" fmla="*/ 0 w 2547725"/>
                <a:gd name="connsiteY0" fmla="*/ 0 h 1385606"/>
                <a:gd name="connsiteX1" fmla="*/ 2547725 w 2547725"/>
                <a:gd name="connsiteY1" fmla="*/ 0 h 1385606"/>
                <a:gd name="connsiteX2" fmla="*/ 2547725 w 2547725"/>
                <a:gd name="connsiteY2" fmla="*/ 1385606 h 1385606"/>
                <a:gd name="connsiteX3" fmla="*/ 0 w 2547725"/>
                <a:gd name="connsiteY3" fmla="*/ 1385606 h 1385606"/>
                <a:gd name="connsiteX4" fmla="*/ 0 w 2547725"/>
                <a:gd name="connsiteY4" fmla="*/ 0 h 138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7725" h="1385606" extrusionOk="0">
                  <a:moveTo>
                    <a:pt x="0" y="0"/>
                  </a:moveTo>
                  <a:cubicBezTo>
                    <a:pt x="727657" y="-109404"/>
                    <a:pt x="1315846" y="-69256"/>
                    <a:pt x="2547725" y="0"/>
                  </a:cubicBezTo>
                  <a:cubicBezTo>
                    <a:pt x="2630200" y="546526"/>
                    <a:pt x="2653740" y="699783"/>
                    <a:pt x="2547725" y="1385606"/>
                  </a:cubicBezTo>
                  <a:cubicBezTo>
                    <a:pt x="1589733" y="1436526"/>
                    <a:pt x="428158" y="1310916"/>
                    <a:pt x="0" y="1385606"/>
                  </a:cubicBezTo>
                  <a:cubicBezTo>
                    <a:pt x="15925" y="1080776"/>
                    <a:pt x="84077" y="587702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95EBF63-934B-984E-8599-1414B3BAED8F}"/>
                </a:ext>
              </a:extLst>
            </p:cNvPr>
            <p:cNvSpPr/>
            <p:nvPr/>
          </p:nvSpPr>
          <p:spPr>
            <a:xfrm>
              <a:off x="2959670" y="5224470"/>
              <a:ext cx="1527765" cy="533553"/>
            </a:xfrm>
            <a:custGeom>
              <a:avLst/>
              <a:gdLst>
                <a:gd name="connsiteX0" fmla="*/ 0 w 1527765"/>
                <a:gd name="connsiteY0" fmla="*/ 0 h 533553"/>
                <a:gd name="connsiteX1" fmla="*/ 1527765 w 1527765"/>
                <a:gd name="connsiteY1" fmla="*/ 0 h 533553"/>
                <a:gd name="connsiteX2" fmla="*/ 1527765 w 1527765"/>
                <a:gd name="connsiteY2" fmla="*/ 533553 h 533553"/>
                <a:gd name="connsiteX3" fmla="*/ 0 w 1527765"/>
                <a:gd name="connsiteY3" fmla="*/ 533553 h 533553"/>
                <a:gd name="connsiteX4" fmla="*/ 0 w 1527765"/>
                <a:gd name="connsiteY4" fmla="*/ 0 h 53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7765" h="533553" extrusionOk="0">
                  <a:moveTo>
                    <a:pt x="0" y="0"/>
                  </a:moveTo>
                  <a:cubicBezTo>
                    <a:pt x="325656" y="46559"/>
                    <a:pt x="967323" y="-61614"/>
                    <a:pt x="1527765" y="0"/>
                  </a:cubicBezTo>
                  <a:cubicBezTo>
                    <a:pt x="1564212" y="190922"/>
                    <a:pt x="1535177" y="345323"/>
                    <a:pt x="1527765" y="533553"/>
                  </a:cubicBezTo>
                  <a:cubicBezTo>
                    <a:pt x="1082514" y="422011"/>
                    <a:pt x="332176" y="561007"/>
                    <a:pt x="0" y="533553"/>
                  </a:cubicBezTo>
                  <a:cubicBezTo>
                    <a:pt x="40690" y="278538"/>
                    <a:pt x="40007" y="16267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D5C9E5B-AAC0-2249-8082-41D9D293C01D}"/>
                </a:ext>
              </a:extLst>
            </p:cNvPr>
            <p:cNvSpPr txBox="1"/>
            <p:nvPr/>
          </p:nvSpPr>
          <p:spPr>
            <a:xfrm>
              <a:off x="2959669" y="5315877"/>
              <a:ext cx="1527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sensor</a:t>
              </a:r>
            </a:p>
          </p:txBody>
        </p:sp>
        <p:cxnSp>
          <p:nvCxnSpPr>
            <p:cNvPr id="88" name="Curved Connector 87">
              <a:extLst>
                <a:ext uri="{FF2B5EF4-FFF2-40B4-BE49-F238E27FC236}">
                  <a16:creationId xmlns:a16="http://schemas.microsoft.com/office/drawing/2014/main" id="{15D6F4E6-3CA9-EC44-BD0E-196C048E23FB}"/>
                </a:ext>
              </a:extLst>
            </p:cNvPr>
            <p:cNvCxnSpPr>
              <a:cxnSpLocks/>
              <a:stCxn id="23" idx="2"/>
              <a:endCxn id="46" idx="3"/>
            </p:cNvCxnSpPr>
            <p:nvPr/>
          </p:nvCxnSpPr>
          <p:spPr>
            <a:xfrm rot="10800000">
              <a:off x="4487436" y="5491248"/>
              <a:ext cx="2161101" cy="9405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B511DFC-063A-8543-94BA-ED19E09902BE}"/>
                </a:ext>
              </a:extLst>
            </p:cNvPr>
            <p:cNvSpPr/>
            <p:nvPr/>
          </p:nvSpPr>
          <p:spPr>
            <a:xfrm>
              <a:off x="6550924" y="614112"/>
              <a:ext cx="5229922" cy="3619591"/>
            </a:xfrm>
            <a:custGeom>
              <a:avLst/>
              <a:gdLst>
                <a:gd name="connsiteX0" fmla="*/ 0 w 5229922"/>
                <a:gd name="connsiteY0" fmla="*/ 0 h 3619591"/>
                <a:gd name="connsiteX1" fmla="*/ 5229922 w 5229922"/>
                <a:gd name="connsiteY1" fmla="*/ 0 h 3619591"/>
                <a:gd name="connsiteX2" fmla="*/ 5229922 w 5229922"/>
                <a:gd name="connsiteY2" fmla="*/ 3619591 h 3619591"/>
                <a:gd name="connsiteX3" fmla="*/ 0 w 5229922"/>
                <a:gd name="connsiteY3" fmla="*/ 3619591 h 3619591"/>
                <a:gd name="connsiteX4" fmla="*/ 0 w 5229922"/>
                <a:gd name="connsiteY4" fmla="*/ 0 h 361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9922" h="3619591" extrusionOk="0">
                  <a:moveTo>
                    <a:pt x="0" y="0"/>
                  </a:moveTo>
                  <a:cubicBezTo>
                    <a:pt x="2243625" y="-109404"/>
                    <a:pt x="4278571" y="-69256"/>
                    <a:pt x="5229922" y="0"/>
                  </a:cubicBezTo>
                  <a:cubicBezTo>
                    <a:pt x="5213227" y="1182162"/>
                    <a:pt x="5307351" y="1942792"/>
                    <a:pt x="5229922" y="3619591"/>
                  </a:cubicBezTo>
                  <a:cubicBezTo>
                    <a:pt x="3269462" y="3670511"/>
                    <a:pt x="1972418" y="3544901"/>
                    <a:pt x="0" y="3619591"/>
                  </a:cubicBezTo>
                  <a:cubicBezTo>
                    <a:pt x="127317" y="2167679"/>
                    <a:pt x="-72729" y="119146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1AA3D3-C5D7-D840-B654-D325BE45E513}"/>
                </a:ext>
              </a:extLst>
            </p:cNvPr>
            <p:cNvSpPr txBox="1"/>
            <p:nvPr/>
          </p:nvSpPr>
          <p:spPr>
            <a:xfrm>
              <a:off x="5064051" y="5035496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scrape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46B4E5F-368A-4649-8CCB-AE30EC1333E8}"/>
                </a:ext>
              </a:extLst>
            </p:cNvPr>
            <p:cNvSpPr txBox="1"/>
            <p:nvPr/>
          </p:nvSpPr>
          <p:spPr>
            <a:xfrm>
              <a:off x="5068101" y="5576467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pull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B518910-CE00-CA4A-8916-37D4495CA871}"/>
                </a:ext>
              </a:extLst>
            </p:cNvPr>
            <p:cNvSpPr txBox="1"/>
            <p:nvPr/>
          </p:nvSpPr>
          <p:spPr>
            <a:xfrm>
              <a:off x="3281828" y="6256236"/>
              <a:ext cx="1205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Endpoint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E04979-DFA5-7241-B01F-5B8390F4E9B5}"/>
                </a:ext>
              </a:extLst>
            </p:cNvPr>
            <p:cNvSpPr txBox="1"/>
            <p:nvPr/>
          </p:nvSpPr>
          <p:spPr>
            <a:xfrm>
              <a:off x="6674848" y="6318305"/>
              <a:ext cx="959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TSDB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09C0176-4BF4-054E-B4A0-11DB7D80A114}"/>
                </a:ext>
              </a:extLst>
            </p:cNvPr>
            <p:cNvSpPr txBox="1"/>
            <p:nvPr/>
          </p:nvSpPr>
          <p:spPr>
            <a:xfrm>
              <a:off x="4108106" y="4706520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TLS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996E08A-D91D-294F-BC96-5F50FEF21BDD}"/>
                </a:ext>
              </a:extLst>
            </p:cNvPr>
            <p:cNvSpPr txBox="1"/>
            <p:nvPr/>
          </p:nvSpPr>
          <p:spPr>
            <a:xfrm>
              <a:off x="7371548" y="5936111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TLS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81D093A-5F1B-AA46-AB38-2205956EFC5C}"/>
                </a:ext>
              </a:extLst>
            </p:cNvPr>
            <p:cNvSpPr txBox="1"/>
            <p:nvPr/>
          </p:nvSpPr>
          <p:spPr>
            <a:xfrm>
              <a:off x="9362984" y="5097813"/>
              <a:ext cx="894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HTTPS</a:t>
              </a:r>
              <a:b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</a:br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PromQL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957A79-25D1-8348-B4FF-FE61EF656708}"/>
                </a:ext>
              </a:extLst>
            </p:cNvPr>
            <p:cNvSpPr/>
            <p:nvPr/>
          </p:nvSpPr>
          <p:spPr>
            <a:xfrm>
              <a:off x="331935" y="1566294"/>
              <a:ext cx="1509050" cy="2990433"/>
            </a:xfrm>
            <a:custGeom>
              <a:avLst/>
              <a:gdLst>
                <a:gd name="connsiteX0" fmla="*/ 0 w 1509050"/>
                <a:gd name="connsiteY0" fmla="*/ 0 h 2990433"/>
                <a:gd name="connsiteX1" fmla="*/ 1509050 w 1509050"/>
                <a:gd name="connsiteY1" fmla="*/ 0 h 2990433"/>
                <a:gd name="connsiteX2" fmla="*/ 1509050 w 1509050"/>
                <a:gd name="connsiteY2" fmla="*/ 2990433 h 2990433"/>
                <a:gd name="connsiteX3" fmla="*/ 0 w 1509050"/>
                <a:gd name="connsiteY3" fmla="*/ 2990433 h 2990433"/>
                <a:gd name="connsiteX4" fmla="*/ 0 w 1509050"/>
                <a:gd name="connsiteY4" fmla="*/ 0 h 2990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9050" h="2990433" extrusionOk="0">
                  <a:moveTo>
                    <a:pt x="0" y="0"/>
                  </a:moveTo>
                  <a:cubicBezTo>
                    <a:pt x="391409" y="-53244"/>
                    <a:pt x="755102" y="124703"/>
                    <a:pt x="1509050" y="0"/>
                  </a:cubicBezTo>
                  <a:cubicBezTo>
                    <a:pt x="1492355" y="644450"/>
                    <a:pt x="1586479" y="1585756"/>
                    <a:pt x="1509050" y="2990433"/>
                  </a:cubicBezTo>
                  <a:cubicBezTo>
                    <a:pt x="1138024" y="2944904"/>
                    <a:pt x="301097" y="3092827"/>
                    <a:pt x="0" y="2990433"/>
                  </a:cubicBezTo>
                  <a:cubicBezTo>
                    <a:pt x="127317" y="1905066"/>
                    <a:pt x="-72729" y="116414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B75BF37-DBAB-7D47-9318-B55778792FDC}"/>
                </a:ext>
              </a:extLst>
            </p:cNvPr>
            <p:cNvSpPr/>
            <p:nvPr/>
          </p:nvSpPr>
          <p:spPr>
            <a:xfrm>
              <a:off x="6901162" y="1325751"/>
              <a:ext cx="2010800" cy="2623915"/>
            </a:xfrm>
            <a:custGeom>
              <a:avLst/>
              <a:gdLst>
                <a:gd name="connsiteX0" fmla="*/ 0 w 2010800"/>
                <a:gd name="connsiteY0" fmla="*/ 0 h 2623915"/>
                <a:gd name="connsiteX1" fmla="*/ 2010800 w 2010800"/>
                <a:gd name="connsiteY1" fmla="*/ 0 h 2623915"/>
                <a:gd name="connsiteX2" fmla="*/ 2010800 w 2010800"/>
                <a:gd name="connsiteY2" fmla="*/ 2623915 h 2623915"/>
                <a:gd name="connsiteX3" fmla="*/ 0 w 2010800"/>
                <a:gd name="connsiteY3" fmla="*/ 2623915 h 2623915"/>
                <a:gd name="connsiteX4" fmla="*/ 0 w 2010800"/>
                <a:gd name="connsiteY4" fmla="*/ 0 h 2623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800" h="2623915" extrusionOk="0">
                  <a:moveTo>
                    <a:pt x="0" y="0"/>
                  </a:moveTo>
                  <a:cubicBezTo>
                    <a:pt x="987551" y="-109404"/>
                    <a:pt x="1558532" y="-69256"/>
                    <a:pt x="2010800" y="0"/>
                  </a:cubicBezTo>
                  <a:cubicBezTo>
                    <a:pt x="1994105" y="695637"/>
                    <a:pt x="2088229" y="1767902"/>
                    <a:pt x="2010800" y="2623915"/>
                  </a:cubicBezTo>
                  <a:cubicBezTo>
                    <a:pt x="1724032" y="2674835"/>
                    <a:pt x="464339" y="2549225"/>
                    <a:pt x="0" y="2623915"/>
                  </a:cubicBezTo>
                  <a:cubicBezTo>
                    <a:pt x="127317" y="1833277"/>
                    <a:pt x="-72729" y="917318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0C3C66-3206-DC41-BD2C-E8D661825797}"/>
                </a:ext>
              </a:extLst>
            </p:cNvPr>
            <p:cNvSpPr/>
            <p:nvPr/>
          </p:nvSpPr>
          <p:spPr>
            <a:xfrm>
              <a:off x="7120377" y="1972743"/>
              <a:ext cx="1527765" cy="460691"/>
            </a:xfrm>
            <a:custGeom>
              <a:avLst/>
              <a:gdLst>
                <a:gd name="connsiteX0" fmla="*/ 0 w 1527765"/>
                <a:gd name="connsiteY0" fmla="*/ 0 h 460691"/>
                <a:gd name="connsiteX1" fmla="*/ 1527765 w 1527765"/>
                <a:gd name="connsiteY1" fmla="*/ 0 h 460691"/>
                <a:gd name="connsiteX2" fmla="*/ 1527765 w 1527765"/>
                <a:gd name="connsiteY2" fmla="*/ 460691 h 460691"/>
                <a:gd name="connsiteX3" fmla="*/ 0 w 1527765"/>
                <a:gd name="connsiteY3" fmla="*/ 460691 h 460691"/>
                <a:gd name="connsiteX4" fmla="*/ 0 w 1527765"/>
                <a:gd name="connsiteY4" fmla="*/ 0 h 460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7765" h="460691" extrusionOk="0">
                  <a:moveTo>
                    <a:pt x="0" y="0"/>
                  </a:moveTo>
                  <a:cubicBezTo>
                    <a:pt x="325656" y="46559"/>
                    <a:pt x="967323" y="-61614"/>
                    <a:pt x="1527765" y="0"/>
                  </a:cubicBezTo>
                  <a:cubicBezTo>
                    <a:pt x="1521844" y="205349"/>
                    <a:pt x="1543685" y="261381"/>
                    <a:pt x="1527765" y="460691"/>
                  </a:cubicBezTo>
                  <a:cubicBezTo>
                    <a:pt x="1082514" y="349149"/>
                    <a:pt x="332176" y="488145"/>
                    <a:pt x="0" y="460691"/>
                  </a:cubicBezTo>
                  <a:cubicBezTo>
                    <a:pt x="-6760" y="329443"/>
                    <a:pt x="39090" y="224510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B84809-2FD5-BE4F-98E7-5303DDC61611}"/>
                </a:ext>
              </a:extLst>
            </p:cNvPr>
            <p:cNvSpPr txBox="1"/>
            <p:nvPr/>
          </p:nvSpPr>
          <p:spPr>
            <a:xfrm>
              <a:off x="7200662" y="2036899"/>
              <a:ext cx="1314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Web hook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8D4FFD-64B0-3D45-B94E-92DD349A5AB8}"/>
                </a:ext>
              </a:extLst>
            </p:cNvPr>
            <p:cNvSpPr txBox="1"/>
            <p:nvPr/>
          </p:nvSpPr>
          <p:spPr>
            <a:xfrm>
              <a:off x="369362" y="1653235"/>
              <a:ext cx="877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ITSM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51A71F5-CE4E-F844-A854-4DDCF23F0689}"/>
                </a:ext>
              </a:extLst>
            </p:cNvPr>
            <p:cNvSpPr/>
            <p:nvPr/>
          </p:nvSpPr>
          <p:spPr>
            <a:xfrm>
              <a:off x="7154846" y="2600955"/>
              <a:ext cx="1527765" cy="460691"/>
            </a:xfrm>
            <a:custGeom>
              <a:avLst/>
              <a:gdLst>
                <a:gd name="connsiteX0" fmla="*/ 0 w 1527765"/>
                <a:gd name="connsiteY0" fmla="*/ 0 h 460691"/>
                <a:gd name="connsiteX1" fmla="*/ 1527765 w 1527765"/>
                <a:gd name="connsiteY1" fmla="*/ 0 h 460691"/>
                <a:gd name="connsiteX2" fmla="*/ 1527765 w 1527765"/>
                <a:gd name="connsiteY2" fmla="*/ 460691 h 460691"/>
                <a:gd name="connsiteX3" fmla="*/ 0 w 1527765"/>
                <a:gd name="connsiteY3" fmla="*/ 460691 h 460691"/>
                <a:gd name="connsiteX4" fmla="*/ 0 w 1527765"/>
                <a:gd name="connsiteY4" fmla="*/ 0 h 460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7765" h="460691" extrusionOk="0">
                  <a:moveTo>
                    <a:pt x="0" y="0"/>
                  </a:moveTo>
                  <a:cubicBezTo>
                    <a:pt x="325656" y="46559"/>
                    <a:pt x="967323" y="-61614"/>
                    <a:pt x="1527765" y="0"/>
                  </a:cubicBezTo>
                  <a:cubicBezTo>
                    <a:pt x="1521844" y="205349"/>
                    <a:pt x="1543685" y="261381"/>
                    <a:pt x="1527765" y="460691"/>
                  </a:cubicBezTo>
                  <a:cubicBezTo>
                    <a:pt x="1082514" y="349149"/>
                    <a:pt x="332176" y="488145"/>
                    <a:pt x="0" y="460691"/>
                  </a:cubicBezTo>
                  <a:cubicBezTo>
                    <a:pt x="-6760" y="329443"/>
                    <a:pt x="39090" y="224510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8503A9-66AA-ED46-89DE-60DF3EBC8D43}"/>
                </a:ext>
              </a:extLst>
            </p:cNvPr>
            <p:cNvSpPr txBox="1"/>
            <p:nvPr/>
          </p:nvSpPr>
          <p:spPr>
            <a:xfrm>
              <a:off x="7235131" y="2665111"/>
              <a:ext cx="1314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PagerDuty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848383B-0658-0544-930E-589D041B7E2A}"/>
                </a:ext>
              </a:extLst>
            </p:cNvPr>
            <p:cNvSpPr/>
            <p:nvPr/>
          </p:nvSpPr>
          <p:spPr>
            <a:xfrm>
              <a:off x="7146836" y="3229167"/>
              <a:ext cx="1527765" cy="460691"/>
            </a:xfrm>
            <a:custGeom>
              <a:avLst/>
              <a:gdLst>
                <a:gd name="connsiteX0" fmla="*/ 0 w 1527765"/>
                <a:gd name="connsiteY0" fmla="*/ 0 h 460691"/>
                <a:gd name="connsiteX1" fmla="*/ 1527765 w 1527765"/>
                <a:gd name="connsiteY1" fmla="*/ 0 h 460691"/>
                <a:gd name="connsiteX2" fmla="*/ 1527765 w 1527765"/>
                <a:gd name="connsiteY2" fmla="*/ 460691 h 460691"/>
                <a:gd name="connsiteX3" fmla="*/ 0 w 1527765"/>
                <a:gd name="connsiteY3" fmla="*/ 460691 h 460691"/>
                <a:gd name="connsiteX4" fmla="*/ 0 w 1527765"/>
                <a:gd name="connsiteY4" fmla="*/ 0 h 460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7765" h="460691" extrusionOk="0">
                  <a:moveTo>
                    <a:pt x="0" y="0"/>
                  </a:moveTo>
                  <a:cubicBezTo>
                    <a:pt x="325656" y="46559"/>
                    <a:pt x="967323" y="-61614"/>
                    <a:pt x="1527765" y="0"/>
                  </a:cubicBezTo>
                  <a:cubicBezTo>
                    <a:pt x="1521844" y="205349"/>
                    <a:pt x="1543685" y="261381"/>
                    <a:pt x="1527765" y="460691"/>
                  </a:cubicBezTo>
                  <a:cubicBezTo>
                    <a:pt x="1082514" y="349149"/>
                    <a:pt x="332176" y="488145"/>
                    <a:pt x="0" y="460691"/>
                  </a:cubicBezTo>
                  <a:cubicBezTo>
                    <a:pt x="-6760" y="329443"/>
                    <a:pt x="39090" y="224510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9CBF1A-1852-5C4D-AC71-CB5166805A8B}"/>
                </a:ext>
              </a:extLst>
            </p:cNvPr>
            <p:cNvSpPr txBox="1"/>
            <p:nvPr/>
          </p:nvSpPr>
          <p:spPr>
            <a:xfrm>
              <a:off x="7227121" y="3293323"/>
              <a:ext cx="1314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Slack</a:t>
              </a:r>
            </a:p>
          </p:txBody>
        </p:sp>
        <p:cxnSp>
          <p:nvCxnSpPr>
            <p:cNvPr id="38" name="Curved Connector 37">
              <a:extLst>
                <a:ext uri="{FF2B5EF4-FFF2-40B4-BE49-F238E27FC236}">
                  <a16:creationId xmlns:a16="http://schemas.microsoft.com/office/drawing/2014/main" id="{4E7CCBCE-9BE7-3F4C-8A74-FCE72676B2C8}"/>
                </a:ext>
              </a:extLst>
            </p:cNvPr>
            <p:cNvCxnSpPr>
              <a:cxnSpLocks/>
              <a:stCxn id="17" idx="1"/>
              <a:endCxn id="29" idx="3"/>
            </p:cNvCxnSpPr>
            <p:nvPr/>
          </p:nvCxnSpPr>
          <p:spPr>
            <a:xfrm rot="10800000">
              <a:off x="8911962" y="2637710"/>
              <a:ext cx="941878" cy="125773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81ED9C-B779-1042-9981-16118A8D2C82}"/>
                </a:ext>
              </a:extLst>
            </p:cNvPr>
            <p:cNvSpPr txBox="1"/>
            <p:nvPr/>
          </p:nvSpPr>
          <p:spPr>
            <a:xfrm>
              <a:off x="8915904" y="2204799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Notify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0C2F960-D109-3248-81ED-8611E70E14B4}"/>
                </a:ext>
              </a:extLst>
            </p:cNvPr>
            <p:cNvSpPr txBox="1"/>
            <p:nvPr/>
          </p:nvSpPr>
          <p:spPr>
            <a:xfrm>
              <a:off x="3030008" y="2345012"/>
              <a:ext cx="1541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OpenShift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FA70D5C-668D-0544-90BA-9CC98EEE1913}"/>
                </a:ext>
              </a:extLst>
            </p:cNvPr>
            <p:cNvSpPr/>
            <p:nvPr/>
          </p:nvSpPr>
          <p:spPr>
            <a:xfrm>
              <a:off x="2925455" y="2259753"/>
              <a:ext cx="2547725" cy="1517425"/>
            </a:xfrm>
            <a:custGeom>
              <a:avLst/>
              <a:gdLst>
                <a:gd name="connsiteX0" fmla="*/ 0 w 2547725"/>
                <a:gd name="connsiteY0" fmla="*/ 0 h 1517425"/>
                <a:gd name="connsiteX1" fmla="*/ 2547725 w 2547725"/>
                <a:gd name="connsiteY1" fmla="*/ 0 h 1517425"/>
                <a:gd name="connsiteX2" fmla="*/ 2547725 w 2547725"/>
                <a:gd name="connsiteY2" fmla="*/ 1517425 h 1517425"/>
                <a:gd name="connsiteX3" fmla="*/ 0 w 2547725"/>
                <a:gd name="connsiteY3" fmla="*/ 1517425 h 1517425"/>
                <a:gd name="connsiteX4" fmla="*/ 0 w 2547725"/>
                <a:gd name="connsiteY4" fmla="*/ 0 h 151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7725" h="1517425" extrusionOk="0">
                  <a:moveTo>
                    <a:pt x="0" y="0"/>
                  </a:moveTo>
                  <a:cubicBezTo>
                    <a:pt x="727657" y="-109404"/>
                    <a:pt x="1315846" y="-69256"/>
                    <a:pt x="2547725" y="0"/>
                  </a:cubicBezTo>
                  <a:cubicBezTo>
                    <a:pt x="2513801" y="615220"/>
                    <a:pt x="2567915" y="854986"/>
                    <a:pt x="2547725" y="1517425"/>
                  </a:cubicBezTo>
                  <a:cubicBezTo>
                    <a:pt x="1589733" y="1568345"/>
                    <a:pt x="428158" y="1442735"/>
                    <a:pt x="0" y="1517425"/>
                  </a:cubicBezTo>
                  <a:cubicBezTo>
                    <a:pt x="-126169" y="785694"/>
                    <a:pt x="105296" y="754337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3D48CA0-44B0-F241-8F2E-FB90CC042891}"/>
                </a:ext>
              </a:extLst>
            </p:cNvPr>
            <p:cNvSpPr/>
            <p:nvPr/>
          </p:nvSpPr>
          <p:spPr>
            <a:xfrm>
              <a:off x="3236271" y="2810223"/>
              <a:ext cx="1722078" cy="614627"/>
            </a:xfrm>
            <a:custGeom>
              <a:avLst/>
              <a:gdLst>
                <a:gd name="connsiteX0" fmla="*/ 0 w 1722078"/>
                <a:gd name="connsiteY0" fmla="*/ 0 h 614627"/>
                <a:gd name="connsiteX1" fmla="*/ 1722078 w 1722078"/>
                <a:gd name="connsiteY1" fmla="*/ 0 h 614627"/>
                <a:gd name="connsiteX2" fmla="*/ 1722078 w 1722078"/>
                <a:gd name="connsiteY2" fmla="*/ 614627 h 614627"/>
                <a:gd name="connsiteX3" fmla="*/ 0 w 1722078"/>
                <a:gd name="connsiteY3" fmla="*/ 614627 h 614627"/>
                <a:gd name="connsiteX4" fmla="*/ 0 w 1722078"/>
                <a:gd name="connsiteY4" fmla="*/ 0 h 61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2078" h="614627" extrusionOk="0">
                  <a:moveTo>
                    <a:pt x="0" y="0"/>
                  </a:moveTo>
                  <a:cubicBezTo>
                    <a:pt x="275360" y="-9658"/>
                    <a:pt x="1375455" y="77287"/>
                    <a:pt x="1722078" y="0"/>
                  </a:cubicBezTo>
                  <a:cubicBezTo>
                    <a:pt x="1723546" y="159478"/>
                    <a:pt x="1707849" y="354910"/>
                    <a:pt x="1722078" y="614627"/>
                  </a:cubicBezTo>
                  <a:cubicBezTo>
                    <a:pt x="1104399" y="640847"/>
                    <a:pt x="349683" y="631035"/>
                    <a:pt x="0" y="614627"/>
                  </a:cubicBezTo>
                  <a:cubicBezTo>
                    <a:pt x="-25750" y="409735"/>
                    <a:pt x="4783" y="217574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92D050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BE962B1-2BA5-C745-8A19-63D0B6B5F4A1}"/>
                </a:ext>
              </a:extLst>
            </p:cNvPr>
            <p:cNvSpPr txBox="1"/>
            <p:nvPr/>
          </p:nvSpPr>
          <p:spPr>
            <a:xfrm>
              <a:off x="3334516" y="2875020"/>
              <a:ext cx="15277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Grafana Alert Listener API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AF4FE4B-1893-CC41-BCC5-117207CA9668}"/>
                </a:ext>
              </a:extLst>
            </p:cNvPr>
            <p:cNvSpPr txBox="1"/>
            <p:nvPr/>
          </p:nvSpPr>
          <p:spPr>
            <a:xfrm>
              <a:off x="3002581" y="835583"/>
              <a:ext cx="1541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K8s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216C1DE-31A1-B149-9C73-88A4C680D195}"/>
                </a:ext>
              </a:extLst>
            </p:cNvPr>
            <p:cNvSpPr/>
            <p:nvPr/>
          </p:nvSpPr>
          <p:spPr>
            <a:xfrm>
              <a:off x="2898028" y="750324"/>
              <a:ext cx="2547725" cy="1259393"/>
            </a:xfrm>
            <a:custGeom>
              <a:avLst/>
              <a:gdLst>
                <a:gd name="connsiteX0" fmla="*/ 0 w 2547725"/>
                <a:gd name="connsiteY0" fmla="*/ 0 h 1259393"/>
                <a:gd name="connsiteX1" fmla="*/ 2547725 w 2547725"/>
                <a:gd name="connsiteY1" fmla="*/ 0 h 1259393"/>
                <a:gd name="connsiteX2" fmla="*/ 2547725 w 2547725"/>
                <a:gd name="connsiteY2" fmla="*/ 1259393 h 1259393"/>
                <a:gd name="connsiteX3" fmla="*/ 0 w 2547725"/>
                <a:gd name="connsiteY3" fmla="*/ 1259393 h 1259393"/>
                <a:gd name="connsiteX4" fmla="*/ 0 w 2547725"/>
                <a:gd name="connsiteY4" fmla="*/ 0 h 125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7725" h="1259393" extrusionOk="0">
                  <a:moveTo>
                    <a:pt x="0" y="0"/>
                  </a:moveTo>
                  <a:cubicBezTo>
                    <a:pt x="727657" y="-109404"/>
                    <a:pt x="1315846" y="-69256"/>
                    <a:pt x="2547725" y="0"/>
                  </a:cubicBezTo>
                  <a:cubicBezTo>
                    <a:pt x="2438494" y="613071"/>
                    <a:pt x="2518242" y="1051979"/>
                    <a:pt x="2547725" y="1259393"/>
                  </a:cubicBezTo>
                  <a:cubicBezTo>
                    <a:pt x="1589733" y="1310313"/>
                    <a:pt x="428158" y="1184703"/>
                    <a:pt x="0" y="1259393"/>
                  </a:cubicBezTo>
                  <a:cubicBezTo>
                    <a:pt x="-16663" y="1048736"/>
                    <a:pt x="79963" y="49560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FE6CABB-5ECE-3E4C-B5C8-72488E14CB53}"/>
                </a:ext>
              </a:extLst>
            </p:cNvPr>
            <p:cNvSpPr/>
            <p:nvPr/>
          </p:nvSpPr>
          <p:spPr>
            <a:xfrm>
              <a:off x="3403157" y="1191610"/>
              <a:ext cx="1527765" cy="533553"/>
            </a:xfrm>
            <a:custGeom>
              <a:avLst/>
              <a:gdLst>
                <a:gd name="connsiteX0" fmla="*/ 0 w 1527765"/>
                <a:gd name="connsiteY0" fmla="*/ 0 h 533553"/>
                <a:gd name="connsiteX1" fmla="*/ 1527765 w 1527765"/>
                <a:gd name="connsiteY1" fmla="*/ 0 h 533553"/>
                <a:gd name="connsiteX2" fmla="*/ 1527765 w 1527765"/>
                <a:gd name="connsiteY2" fmla="*/ 533553 h 533553"/>
                <a:gd name="connsiteX3" fmla="*/ 0 w 1527765"/>
                <a:gd name="connsiteY3" fmla="*/ 533553 h 533553"/>
                <a:gd name="connsiteX4" fmla="*/ 0 w 1527765"/>
                <a:gd name="connsiteY4" fmla="*/ 0 h 53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7765" h="533553" extrusionOk="0">
                  <a:moveTo>
                    <a:pt x="0" y="0"/>
                  </a:moveTo>
                  <a:cubicBezTo>
                    <a:pt x="325656" y="46559"/>
                    <a:pt x="967323" y="-61614"/>
                    <a:pt x="1527765" y="0"/>
                  </a:cubicBezTo>
                  <a:cubicBezTo>
                    <a:pt x="1564212" y="190922"/>
                    <a:pt x="1535177" y="345323"/>
                    <a:pt x="1527765" y="533553"/>
                  </a:cubicBezTo>
                  <a:cubicBezTo>
                    <a:pt x="1082514" y="422011"/>
                    <a:pt x="332176" y="561007"/>
                    <a:pt x="0" y="533553"/>
                  </a:cubicBezTo>
                  <a:cubicBezTo>
                    <a:pt x="40690" y="278538"/>
                    <a:pt x="40007" y="16267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FE3A970-D9C9-AE41-BD3A-AAF7EB716E47}"/>
                </a:ext>
              </a:extLst>
            </p:cNvPr>
            <p:cNvSpPr txBox="1"/>
            <p:nvPr/>
          </p:nvSpPr>
          <p:spPr>
            <a:xfrm>
              <a:off x="3403156" y="1283017"/>
              <a:ext cx="1527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Ticket Detail API</a:t>
              </a:r>
            </a:p>
          </p:txBody>
        </p:sp>
        <p:sp>
          <p:nvSpPr>
            <p:cNvPr id="63" name="Can 62">
              <a:extLst>
                <a:ext uri="{FF2B5EF4-FFF2-40B4-BE49-F238E27FC236}">
                  <a16:creationId xmlns:a16="http://schemas.microsoft.com/office/drawing/2014/main" id="{086784C5-927D-834B-B243-C72BDF29CE02}"/>
                </a:ext>
              </a:extLst>
            </p:cNvPr>
            <p:cNvSpPr/>
            <p:nvPr/>
          </p:nvSpPr>
          <p:spPr>
            <a:xfrm>
              <a:off x="770925" y="2246090"/>
              <a:ext cx="631070" cy="442181"/>
            </a:xfrm>
            <a:custGeom>
              <a:avLst/>
              <a:gdLst>
                <a:gd name="connsiteX0" fmla="*/ 0 w 631070"/>
                <a:gd name="connsiteY0" fmla="*/ 55273 h 442181"/>
                <a:gd name="connsiteX1" fmla="*/ 315535 w 631070"/>
                <a:gd name="connsiteY1" fmla="*/ 110546 h 442181"/>
                <a:gd name="connsiteX2" fmla="*/ 631070 w 631070"/>
                <a:gd name="connsiteY2" fmla="*/ 55273 h 442181"/>
                <a:gd name="connsiteX3" fmla="*/ 631070 w 631070"/>
                <a:gd name="connsiteY3" fmla="*/ 386908 h 442181"/>
                <a:gd name="connsiteX4" fmla="*/ 315535 w 631070"/>
                <a:gd name="connsiteY4" fmla="*/ 442181 h 442181"/>
                <a:gd name="connsiteX5" fmla="*/ 0 w 631070"/>
                <a:gd name="connsiteY5" fmla="*/ 386908 h 442181"/>
                <a:gd name="connsiteX6" fmla="*/ 0 w 631070"/>
                <a:gd name="connsiteY6" fmla="*/ 55273 h 442181"/>
                <a:gd name="connsiteX0" fmla="*/ 0 w 631070"/>
                <a:gd name="connsiteY0" fmla="*/ 55273 h 442181"/>
                <a:gd name="connsiteX1" fmla="*/ 315535 w 631070"/>
                <a:gd name="connsiteY1" fmla="*/ 0 h 442181"/>
                <a:gd name="connsiteX2" fmla="*/ 631070 w 631070"/>
                <a:gd name="connsiteY2" fmla="*/ 55273 h 442181"/>
                <a:gd name="connsiteX3" fmla="*/ 315535 w 631070"/>
                <a:gd name="connsiteY3" fmla="*/ 110546 h 442181"/>
                <a:gd name="connsiteX4" fmla="*/ 0 w 631070"/>
                <a:gd name="connsiteY4" fmla="*/ 55273 h 442181"/>
                <a:gd name="connsiteX0" fmla="*/ 631070 w 631070"/>
                <a:gd name="connsiteY0" fmla="*/ 55273 h 442181"/>
                <a:gd name="connsiteX1" fmla="*/ 315535 w 631070"/>
                <a:gd name="connsiteY1" fmla="*/ 110546 h 442181"/>
                <a:gd name="connsiteX2" fmla="*/ 0 w 631070"/>
                <a:gd name="connsiteY2" fmla="*/ 55273 h 442181"/>
                <a:gd name="connsiteX3" fmla="*/ 315535 w 631070"/>
                <a:gd name="connsiteY3" fmla="*/ 0 h 442181"/>
                <a:gd name="connsiteX4" fmla="*/ 631070 w 631070"/>
                <a:gd name="connsiteY4" fmla="*/ 55273 h 442181"/>
                <a:gd name="connsiteX5" fmla="*/ 631070 w 631070"/>
                <a:gd name="connsiteY5" fmla="*/ 386908 h 442181"/>
                <a:gd name="connsiteX6" fmla="*/ 315535 w 631070"/>
                <a:gd name="connsiteY6" fmla="*/ 442181 h 442181"/>
                <a:gd name="connsiteX7" fmla="*/ 0 w 631070"/>
                <a:gd name="connsiteY7" fmla="*/ 386908 h 442181"/>
                <a:gd name="connsiteX8" fmla="*/ 0 w 631070"/>
                <a:gd name="connsiteY8" fmla="*/ 55273 h 44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1070" h="442181" stroke="0" extrusionOk="0">
                  <a:moveTo>
                    <a:pt x="0" y="55273"/>
                  </a:moveTo>
                  <a:cubicBezTo>
                    <a:pt x="-19219" y="73944"/>
                    <a:pt x="118864" y="118955"/>
                    <a:pt x="315535" y="110546"/>
                  </a:cubicBezTo>
                  <a:cubicBezTo>
                    <a:pt x="490337" y="110659"/>
                    <a:pt x="628165" y="85891"/>
                    <a:pt x="631070" y="55273"/>
                  </a:cubicBezTo>
                  <a:cubicBezTo>
                    <a:pt x="626758" y="210661"/>
                    <a:pt x="618490" y="274752"/>
                    <a:pt x="631070" y="386908"/>
                  </a:cubicBezTo>
                  <a:cubicBezTo>
                    <a:pt x="624669" y="413932"/>
                    <a:pt x="510436" y="452041"/>
                    <a:pt x="315535" y="442181"/>
                  </a:cubicBezTo>
                  <a:cubicBezTo>
                    <a:pt x="142279" y="442301"/>
                    <a:pt x="1900" y="413524"/>
                    <a:pt x="0" y="386908"/>
                  </a:cubicBezTo>
                  <a:cubicBezTo>
                    <a:pt x="-28835" y="264567"/>
                    <a:pt x="-521" y="215649"/>
                    <a:pt x="0" y="55273"/>
                  </a:cubicBezTo>
                  <a:close/>
                </a:path>
                <a:path w="631070" h="442181" fill="lighten" stroke="0" extrusionOk="0">
                  <a:moveTo>
                    <a:pt x="0" y="55273"/>
                  </a:moveTo>
                  <a:cubicBezTo>
                    <a:pt x="-1795" y="7633"/>
                    <a:pt x="135896" y="7469"/>
                    <a:pt x="315535" y="0"/>
                  </a:cubicBezTo>
                  <a:cubicBezTo>
                    <a:pt x="492759" y="1656"/>
                    <a:pt x="636341" y="26014"/>
                    <a:pt x="631070" y="55273"/>
                  </a:cubicBezTo>
                  <a:cubicBezTo>
                    <a:pt x="627179" y="85170"/>
                    <a:pt x="501310" y="119959"/>
                    <a:pt x="315535" y="110546"/>
                  </a:cubicBezTo>
                  <a:cubicBezTo>
                    <a:pt x="143099" y="113269"/>
                    <a:pt x="480" y="90766"/>
                    <a:pt x="0" y="55273"/>
                  </a:cubicBezTo>
                  <a:close/>
                </a:path>
                <a:path w="631070" h="442181" fill="none" extrusionOk="0">
                  <a:moveTo>
                    <a:pt x="631070" y="55273"/>
                  </a:moveTo>
                  <a:cubicBezTo>
                    <a:pt x="633356" y="89321"/>
                    <a:pt x="504833" y="128960"/>
                    <a:pt x="315535" y="110546"/>
                  </a:cubicBezTo>
                  <a:cubicBezTo>
                    <a:pt x="143664" y="108450"/>
                    <a:pt x="1053" y="80848"/>
                    <a:pt x="0" y="55273"/>
                  </a:cubicBezTo>
                  <a:cubicBezTo>
                    <a:pt x="-4843" y="25542"/>
                    <a:pt x="117948" y="-16092"/>
                    <a:pt x="315535" y="0"/>
                  </a:cubicBezTo>
                  <a:cubicBezTo>
                    <a:pt x="485121" y="-332"/>
                    <a:pt x="628459" y="19425"/>
                    <a:pt x="631070" y="55273"/>
                  </a:cubicBezTo>
                  <a:cubicBezTo>
                    <a:pt x="648803" y="150302"/>
                    <a:pt x="634706" y="260848"/>
                    <a:pt x="631070" y="386908"/>
                  </a:cubicBezTo>
                  <a:cubicBezTo>
                    <a:pt x="624736" y="428760"/>
                    <a:pt x="498878" y="448926"/>
                    <a:pt x="315535" y="442181"/>
                  </a:cubicBezTo>
                  <a:cubicBezTo>
                    <a:pt x="141156" y="444891"/>
                    <a:pt x="3500" y="415358"/>
                    <a:pt x="0" y="386908"/>
                  </a:cubicBezTo>
                  <a:cubicBezTo>
                    <a:pt x="-11466" y="282562"/>
                    <a:pt x="-28494" y="104844"/>
                    <a:pt x="0" y="55273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can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" name="Can 63">
              <a:extLst>
                <a:ext uri="{FF2B5EF4-FFF2-40B4-BE49-F238E27FC236}">
                  <a16:creationId xmlns:a16="http://schemas.microsoft.com/office/drawing/2014/main" id="{7613D5EC-884C-3442-A95B-CA85AA9972A4}"/>
                </a:ext>
              </a:extLst>
            </p:cNvPr>
            <p:cNvSpPr/>
            <p:nvPr/>
          </p:nvSpPr>
          <p:spPr>
            <a:xfrm>
              <a:off x="807906" y="3359619"/>
              <a:ext cx="631070" cy="442181"/>
            </a:xfrm>
            <a:custGeom>
              <a:avLst/>
              <a:gdLst>
                <a:gd name="connsiteX0" fmla="*/ 0 w 631070"/>
                <a:gd name="connsiteY0" fmla="*/ 55273 h 442181"/>
                <a:gd name="connsiteX1" fmla="*/ 315535 w 631070"/>
                <a:gd name="connsiteY1" fmla="*/ 110546 h 442181"/>
                <a:gd name="connsiteX2" fmla="*/ 631070 w 631070"/>
                <a:gd name="connsiteY2" fmla="*/ 55273 h 442181"/>
                <a:gd name="connsiteX3" fmla="*/ 631070 w 631070"/>
                <a:gd name="connsiteY3" fmla="*/ 386908 h 442181"/>
                <a:gd name="connsiteX4" fmla="*/ 315535 w 631070"/>
                <a:gd name="connsiteY4" fmla="*/ 442181 h 442181"/>
                <a:gd name="connsiteX5" fmla="*/ 0 w 631070"/>
                <a:gd name="connsiteY5" fmla="*/ 386908 h 442181"/>
                <a:gd name="connsiteX6" fmla="*/ 0 w 631070"/>
                <a:gd name="connsiteY6" fmla="*/ 55273 h 442181"/>
                <a:gd name="connsiteX0" fmla="*/ 0 w 631070"/>
                <a:gd name="connsiteY0" fmla="*/ 55273 h 442181"/>
                <a:gd name="connsiteX1" fmla="*/ 315535 w 631070"/>
                <a:gd name="connsiteY1" fmla="*/ 0 h 442181"/>
                <a:gd name="connsiteX2" fmla="*/ 631070 w 631070"/>
                <a:gd name="connsiteY2" fmla="*/ 55273 h 442181"/>
                <a:gd name="connsiteX3" fmla="*/ 315535 w 631070"/>
                <a:gd name="connsiteY3" fmla="*/ 110546 h 442181"/>
                <a:gd name="connsiteX4" fmla="*/ 0 w 631070"/>
                <a:gd name="connsiteY4" fmla="*/ 55273 h 442181"/>
                <a:gd name="connsiteX0" fmla="*/ 631070 w 631070"/>
                <a:gd name="connsiteY0" fmla="*/ 55273 h 442181"/>
                <a:gd name="connsiteX1" fmla="*/ 315535 w 631070"/>
                <a:gd name="connsiteY1" fmla="*/ 110546 h 442181"/>
                <a:gd name="connsiteX2" fmla="*/ 0 w 631070"/>
                <a:gd name="connsiteY2" fmla="*/ 55273 h 442181"/>
                <a:gd name="connsiteX3" fmla="*/ 315535 w 631070"/>
                <a:gd name="connsiteY3" fmla="*/ 0 h 442181"/>
                <a:gd name="connsiteX4" fmla="*/ 631070 w 631070"/>
                <a:gd name="connsiteY4" fmla="*/ 55273 h 442181"/>
                <a:gd name="connsiteX5" fmla="*/ 631070 w 631070"/>
                <a:gd name="connsiteY5" fmla="*/ 386908 h 442181"/>
                <a:gd name="connsiteX6" fmla="*/ 315535 w 631070"/>
                <a:gd name="connsiteY6" fmla="*/ 442181 h 442181"/>
                <a:gd name="connsiteX7" fmla="*/ 0 w 631070"/>
                <a:gd name="connsiteY7" fmla="*/ 386908 h 442181"/>
                <a:gd name="connsiteX8" fmla="*/ 0 w 631070"/>
                <a:gd name="connsiteY8" fmla="*/ 55273 h 44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1070" h="442181" stroke="0" extrusionOk="0">
                  <a:moveTo>
                    <a:pt x="0" y="55273"/>
                  </a:moveTo>
                  <a:cubicBezTo>
                    <a:pt x="-19219" y="73944"/>
                    <a:pt x="118864" y="118955"/>
                    <a:pt x="315535" y="110546"/>
                  </a:cubicBezTo>
                  <a:cubicBezTo>
                    <a:pt x="490337" y="110659"/>
                    <a:pt x="628165" y="85891"/>
                    <a:pt x="631070" y="55273"/>
                  </a:cubicBezTo>
                  <a:cubicBezTo>
                    <a:pt x="626758" y="210661"/>
                    <a:pt x="618490" y="274752"/>
                    <a:pt x="631070" y="386908"/>
                  </a:cubicBezTo>
                  <a:cubicBezTo>
                    <a:pt x="624669" y="413932"/>
                    <a:pt x="510436" y="452041"/>
                    <a:pt x="315535" y="442181"/>
                  </a:cubicBezTo>
                  <a:cubicBezTo>
                    <a:pt x="142279" y="442301"/>
                    <a:pt x="1900" y="413524"/>
                    <a:pt x="0" y="386908"/>
                  </a:cubicBezTo>
                  <a:cubicBezTo>
                    <a:pt x="-28835" y="264567"/>
                    <a:pt x="-521" y="215649"/>
                    <a:pt x="0" y="55273"/>
                  </a:cubicBezTo>
                  <a:close/>
                </a:path>
                <a:path w="631070" h="442181" fill="lighten" stroke="0" extrusionOk="0">
                  <a:moveTo>
                    <a:pt x="0" y="55273"/>
                  </a:moveTo>
                  <a:cubicBezTo>
                    <a:pt x="-1795" y="7633"/>
                    <a:pt x="135896" y="7469"/>
                    <a:pt x="315535" y="0"/>
                  </a:cubicBezTo>
                  <a:cubicBezTo>
                    <a:pt x="492759" y="1656"/>
                    <a:pt x="636341" y="26014"/>
                    <a:pt x="631070" y="55273"/>
                  </a:cubicBezTo>
                  <a:cubicBezTo>
                    <a:pt x="627179" y="85170"/>
                    <a:pt x="501310" y="119959"/>
                    <a:pt x="315535" y="110546"/>
                  </a:cubicBezTo>
                  <a:cubicBezTo>
                    <a:pt x="143099" y="113269"/>
                    <a:pt x="480" y="90766"/>
                    <a:pt x="0" y="55273"/>
                  </a:cubicBezTo>
                  <a:close/>
                </a:path>
                <a:path w="631070" h="442181" fill="none" extrusionOk="0">
                  <a:moveTo>
                    <a:pt x="631070" y="55273"/>
                  </a:moveTo>
                  <a:cubicBezTo>
                    <a:pt x="633356" y="89321"/>
                    <a:pt x="504833" y="128960"/>
                    <a:pt x="315535" y="110546"/>
                  </a:cubicBezTo>
                  <a:cubicBezTo>
                    <a:pt x="143664" y="108450"/>
                    <a:pt x="1053" y="80848"/>
                    <a:pt x="0" y="55273"/>
                  </a:cubicBezTo>
                  <a:cubicBezTo>
                    <a:pt x="-4843" y="25542"/>
                    <a:pt x="117948" y="-16092"/>
                    <a:pt x="315535" y="0"/>
                  </a:cubicBezTo>
                  <a:cubicBezTo>
                    <a:pt x="485121" y="-332"/>
                    <a:pt x="628459" y="19425"/>
                    <a:pt x="631070" y="55273"/>
                  </a:cubicBezTo>
                  <a:cubicBezTo>
                    <a:pt x="648803" y="150302"/>
                    <a:pt x="634706" y="260848"/>
                    <a:pt x="631070" y="386908"/>
                  </a:cubicBezTo>
                  <a:cubicBezTo>
                    <a:pt x="624736" y="428760"/>
                    <a:pt x="498878" y="448926"/>
                    <a:pt x="315535" y="442181"/>
                  </a:cubicBezTo>
                  <a:cubicBezTo>
                    <a:pt x="141156" y="444891"/>
                    <a:pt x="3500" y="415358"/>
                    <a:pt x="0" y="386908"/>
                  </a:cubicBezTo>
                  <a:cubicBezTo>
                    <a:pt x="-11466" y="282562"/>
                    <a:pt x="-28494" y="104844"/>
                    <a:pt x="0" y="55273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can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86C1F2E-0ACE-6F4B-8346-1AEAFAC08E11}"/>
                </a:ext>
              </a:extLst>
            </p:cNvPr>
            <p:cNvSpPr txBox="1"/>
            <p:nvPr/>
          </p:nvSpPr>
          <p:spPr>
            <a:xfrm>
              <a:off x="662906" y="2761345"/>
              <a:ext cx="9572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Remedy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1608C8C-AA79-4A42-82FA-BEA21FF7E0AA}"/>
                </a:ext>
              </a:extLst>
            </p:cNvPr>
            <p:cNvSpPr txBox="1"/>
            <p:nvPr/>
          </p:nvSpPr>
          <p:spPr>
            <a:xfrm>
              <a:off x="522596" y="3892243"/>
              <a:ext cx="1232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ServiceNow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9F57D5E-2EBD-F549-96E9-CEBF64514033}"/>
                </a:ext>
              </a:extLst>
            </p:cNvPr>
            <p:cNvSpPr txBox="1"/>
            <p:nvPr/>
          </p:nvSpPr>
          <p:spPr>
            <a:xfrm>
              <a:off x="6892176" y="1363609"/>
              <a:ext cx="1937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Notification Channels</a:t>
              </a:r>
            </a:p>
          </p:txBody>
        </p:sp>
        <p:cxnSp>
          <p:nvCxnSpPr>
            <p:cNvPr id="68" name="Curved Connector 67">
              <a:extLst>
                <a:ext uri="{FF2B5EF4-FFF2-40B4-BE49-F238E27FC236}">
                  <a16:creationId xmlns:a16="http://schemas.microsoft.com/office/drawing/2014/main" id="{3C3DA189-F92C-154A-A4A8-493312081755}"/>
                </a:ext>
              </a:extLst>
            </p:cNvPr>
            <p:cNvCxnSpPr>
              <a:cxnSpLocks/>
              <a:stCxn id="30" idx="1"/>
              <a:endCxn id="44" idx="3"/>
            </p:cNvCxnSpPr>
            <p:nvPr/>
          </p:nvCxnSpPr>
          <p:spPr>
            <a:xfrm rot="10800000" flipV="1">
              <a:off x="4958349" y="2203089"/>
              <a:ext cx="2162028" cy="914448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D40DB6F6-061B-484A-A96D-C5EDA38BDFB9}"/>
                </a:ext>
              </a:extLst>
            </p:cNvPr>
            <p:cNvCxnSpPr>
              <a:cxnSpLocks/>
              <a:stCxn id="44" idx="0"/>
              <a:endCxn id="57" idx="3"/>
            </p:cNvCxnSpPr>
            <p:nvPr/>
          </p:nvCxnSpPr>
          <p:spPr>
            <a:xfrm rot="5400000" flipH="1" flipV="1">
              <a:off x="3827457" y="1706760"/>
              <a:ext cx="1373317" cy="833611"/>
            </a:xfrm>
            <a:prstGeom prst="curvedConnector4">
              <a:avLst>
                <a:gd name="adj1" fmla="val 44397"/>
                <a:gd name="adj2" fmla="val 127423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urved Connector 69">
              <a:extLst>
                <a:ext uri="{FF2B5EF4-FFF2-40B4-BE49-F238E27FC236}">
                  <a16:creationId xmlns:a16="http://schemas.microsoft.com/office/drawing/2014/main" id="{361247F1-D94D-9D40-8A59-4B021BD09EA5}"/>
                </a:ext>
              </a:extLst>
            </p:cNvPr>
            <p:cNvCxnSpPr>
              <a:cxnSpLocks/>
              <a:stCxn id="57" idx="1"/>
              <a:endCxn id="27" idx="3"/>
            </p:cNvCxnSpPr>
            <p:nvPr/>
          </p:nvCxnSpPr>
          <p:spPr>
            <a:xfrm rot="10800000" flipV="1">
              <a:off x="1840986" y="1436905"/>
              <a:ext cx="1562171" cy="1624605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10" descr="Modules">
              <a:extLst>
                <a:ext uri="{FF2B5EF4-FFF2-40B4-BE49-F238E27FC236}">
                  <a16:creationId xmlns:a16="http://schemas.microsoft.com/office/drawing/2014/main" id="{7CB8E7C6-650C-C84C-AEA3-2AF50FDF14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691" y="707757"/>
              <a:ext cx="313873" cy="313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968F066-6F7E-7E4B-B7DC-E0A752CD3CCD}"/>
                </a:ext>
              </a:extLst>
            </p:cNvPr>
            <p:cNvSpPr txBox="1"/>
            <p:nvPr/>
          </p:nvSpPr>
          <p:spPr>
            <a:xfrm>
              <a:off x="5575437" y="1675519"/>
              <a:ext cx="894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HTTP POST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26141E4-B3EF-FC49-B31D-F36BCFF5C77E}"/>
                </a:ext>
              </a:extLst>
            </p:cNvPr>
            <p:cNvSpPr txBox="1"/>
            <p:nvPr/>
          </p:nvSpPr>
          <p:spPr>
            <a:xfrm>
              <a:off x="1877113" y="1560519"/>
              <a:ext cx="894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HTTP POST</a:t>
              </a:r>
            </a:p>
          </p:txBody>
        </p:sp>
        <p:pic>
          <p:nvPicPr>
            <p:cNvPr id="86" name="Graphic 85" descr="Periodic Graph">
              <a:extLst>
                <a:ext uri="{FF2B5EF4-FFF2-40B4-BE49-F238E27FC236}">
                  <a16:creationId xmlns:a16="http://schemas.microsoft.com/office/drawing/2014/main" id="{FBA479AE-A362-3649-B073-568584462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716227" y="2453279"/>
              <a:ext cx="646339" cy="646339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E227EBC-0701-D04C-8924-293329DC4E25}"/>
                </a:ext>
              </a:extLst>
            </p:cNvPr>
            <p:cNvSpPr txBox="1"/>
            <p:nvPr/>
          </p:nvSpPr>
          <p:spPr>
            <a:xfrm>
              <a:off x="9736648" y="1311079"/>
              <a:ext cx="15906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Dashboard Alerts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DD042F7-6CEA-4744-B3DC-AA907CAD2F63}"/>
                </a:ext>
              </a:extLst>
            </p:cNvPr>
            <p:cNvSpPr txBox="1"/>
            <p:nvPr/>
          </p:nvSpPr>
          <p:spPr>
            <a:xfrm>
              <a:off x="696464" y="5551248"/>
              <a:ext cx="8661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Analyst</a:t>
              </a:r>
            </a:p>
          </p:txBody>
        </p:sp>
        <p:pic>
          <p:nvPicPr>
            <p:cNvPr id="90" name="Picture 89" descr="A close up of a logo&#10;&#10;Description automatically generated">
              <a:extLst>
                <a:ext uri="{FF2B5EF4-FFF2-40B4-BE49-F238E27FC236}">
                  <a16:creationId xmlns:a16="http://schemas.microsoft.com/office/drawing/2014/main" id="{612E2764-F231-2042-BF70-0774CAFD5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974042" y="4922041"/>
              <a:ext cx="391506" cy="629207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FEDDC74-3C59-9342-98BD-8AE96C1AD05C}"/>
                </a:ext>
              </a:extLst>
            </p:cNvPr>
            <p:cNvSpPr txBox="1"/>
            <p:nvPr/>
          </p:nvSpPr>
          <p:spPr>
            <a:xfrm>
              <a:off x="10018624" y="2539631"/>
              <a:ext cx="5925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rial Rounded MT Bold" panose="020F0704030504030204" pitchFamily="34" charset="77"/>
                </a:rPr>
                <a:t>95%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5A24C6E-0504-8C4E-BEDC-1BD28A65DBEF}"/>
                </a:ext>
              </a:extLst>
            </p:cNvPr>
            <p:cNvSpPr/>
            <p:nvPr/>
          </p:nvSpPr>
          <p:spPr>
            <a:xfrm>
              <a:off x="9993869" y="2445692"/>
              <a:ext cx="646339" cy="692960"/>
            </a:xfrm>
            <a:custGeom>
              <a:avLst/>
              <a:gdLst>
                <a:gd name="connsiteX0" fmla="*/ 0 w 646339"/>
                <a:gd name="connsiteY0" fmla="*/ 0 h 692960"/>
                <a:gd name="connsiteX1" fmla="*/ 646339 w 646339"/>
                <a:gd name="connsiteY1" fmla="*/ 0 h 692960"/>
                <a:gd name="connsiteX2" fmla="*/ 646339 w 646339"/>
                <a:gd name="connsiteY2" fmla="*/ 692960 h 692960"/>
                <a:gd name="connsiteX3" fmla="*/ 0 w 646339"/>
                <a:gd name="connsiteY3" fmla="*/ 692960 h 692960"/>
                <a:gd name="connsiteX4" fmla="*/ 0 w 646339"/>
                <a:gd name="connsiteY4" fmla="*/ 0 h 69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339" h="692960" extrusionOk="0">
                  <a:moveTo>
                    <a:pt x="0" y="0"/>
                  </a:moveTo>
                  <a:cubicBezTo>
                    <a:pt x="290082" y="49376"/>
                    <a:pt x="363004" y="-15747"/>
                    <a:pt x="646339" y="0"/>
                  </a:cubicBezTo>
                  <a:cubicBezTo>
                    <a:pt x="664249" y="145918"/>
                    <a:pt x="668431" y="554828"/>
                    <a:pt x="646339" y="692960"/>
                  </a:cubicBezTo>
                  <a:cubicBezTo>
                    <a:pt x="329564" y="734531"/>
                    <a:pt x="206843" y="656743"/>
                    <a:pt x="0" y="692960"/>
                  </a:cubicBezTo>
                  <a:cubicBezTo>
                    <a:pt x="25159" y="481778"/>
                    <a:pt x="2987" y="125555"/>
                    <a:pt x="0" y="0"/>
                  </a:cubicBezTo>
                  <a:close/>
                </a:path>
              </a:pathLst>
            </a:custGeom>
            <a:noFill/>
            <a:ln w="38100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13A14B7-1003-744E-BA84-4473030712BD}"/>
                </a:ext>
              </a:extLst>
            </p:cNvPr>
            <p:cNvSpPr txBox="1"/>
            <p:nvPr/>
          </p:nvSpPr>
          <p:spPr>
            <a:xfrm>
              <a:off x="10040404" y="2799901"/>
              <a:ext cx="58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617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C7448D-A908-5D49-9F99-EEC256E7830B}"/>
              </a:ext>
            </a:extLst>
          </p:cNvPr>
          <p:cNvSpPr txBox="1"/>
          <p:nvPr/>
        </p:nvSpPr>
        <p:spPr>
          <a:xfrm>
            <a:off x="2782171" y="2890391"/>
            <a:ext cx="66276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Node Exporter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329490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99BB1DC-13E7-CC4F-9C26-583B5E3D3F66}"/>
              </a:ext>
            </a:extLst>
          </p:cNvPr>
          <p:cNvGrpSpPr/>
          <p:nvPr/>
        </p:nvGrpSpPr>
        <p:grpSpPr>
          <a:xfrm>
            <a:off x="2992633" y="2324004"/>
            <a:ext cx="5811167" cy="2701755"/>
            <a:chOff x="2992633" y="2324004"/>
            <a:chExt cx="5811167" cy="2701755"/>
          </a:xfrm>
        </p:grpSpPr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FB7CD40A-DEFD-A145-9803-92DB44F7E23D}"/>
                </a:ext>
              </a:extLst>
            </p:cNvPr>
            <p:cNvSpPr/>
            <p:nvPr/>
          </p:nvSpPr>
          <p:spPr>
            <a:xfrm>
              <a:off x="7186628" y="3831150"/>
              <a:ext cx="1089362" cy="785987"/>
            </a:xfrm>
            <a:custGeom>
              <a:avLst/>
              <a:gdLst>
                <a:gd name="connsiteX0" fmla="*/ 0 w 1089362"/>
                <a:gd name="connsiteY0" fmla="*/ 98248 h 785987"/>
                <a:gd name="connsiteX1" fmla="*/ 544681 w 1089362"/>
                <a:gd name="connsiteY1" fmla="*/ 196496 h 785987"/>
                <a:gd name="connsiteX2" fmla="*/ 1089362 w 1089362"/>
                <a:gd name="connsiteY2" fmla="*/ 98248 h 785987"/>
                <a:gd name="connsiteX3" fmla="*/ 1089362 w 1089362"/>
                <a:gd name="connsiteY3" fmla="*/ 687739 h 785987"/>
                <a:gd name="connsiteX4" fmla="*/ 544681 w 1089362"/>
                <a:gd name="connsiteY4" fmla="*/ 785987 h 785987"/>
                <a:gd name="connsiteX5" fmla="*/ 0 w 1089362"/>
                <a:gd name="connsiteY5" fmla="*/ 687739 h 785987"/>
                <a:gd name="connsiteX6" fmla="*/ 0 w 1089362"/>
                <a:gd name="connsiteY6" fmla="*/ 98248 h 785987"/>
                <a:gd name="connsiteX0" fmla="*/ 0 w 1089362"/>
                <a:gd name="connsiteY0" fmla="*/ 98248 h 785987"/>
                <a:gd name="connsiteX1" fmla="*/ 544681 w 1089362"/>
                <a:gd name="connsiteY1" fmla="*/ 0 h 785987"/>
                <a:gd name="connsiteX2" fmla="*/ 1089362 w 1089362"/>
                <a:gd name="connsiteY2" fmla="*/ 98248 h 785987"/>
                <a:gd name="connsiteX3" fmla="*/ 544681 w 1089362"/>
                <a:gd name="connsiteY3" fmla="*/ 196496 h 785987"/>
                <a:gd name="connsiteX4" fmla="*/ 0 w 1089362"/>
                <a:gd name="connsiteY4" fmla="*/ 98248 h 785987"/>
                <a:gd name="connsiteX0" fmla="*/ 1089362 w 1089362"/>
                <a:gd name="connsiteY0" fmla="*/ 98248 h 785987"/>
                <a:gd name="connsiteX1" fmla="*/ 544681 w 1089362"/>
                <a:gd name="connsiteY1" fmla="*/ 196496 h 785987"/>
                <a:gd name="connsiteX2" fmla="*/ 0 w 1089362"/>
                <a:gd name="connsiteY2" fmla="*/ 98248 h 785987"/>
                <a:gd name="connsiteX3" fmla="*/ 544681 w 1089362"/>
                <a:gd name="connsiteY3" fmla="*/ 0 h 785987"/>
                <a:gd name="connsiteX4" fmla="*/ 1089362 w 1089362"/>
                <a:gd name="connsiteY4" fmla="*/ 98248 h 785987"/>
                <a:gd name="connsiteX5" fmla="*/ 1089362 w 1089362"/>
                <a:gd name="connsiteY5" fmla="*/ 687739 h 785987"/>
                <a:gd name="connsiteX6" fmla="*/ 544681 w 1089362"/>
                <a:gd name="connsiteY6" fmla="*/ 785987 h 785987"/>
                <a:gd name="connsiteX7" fmla="*/ 0 w 1089362"/>
                <a:gd name="connsiteY7" fmla="*/ 687739 h 785987"/>
                <a:gd name="connsiteX8" fmla="*/ 0 w 1089362"/>
                <a:gd name="connsiteY8" fmla="*/ 98248 h 78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9362" h="785987" stroke="0" extrusionOk="0">
                  <a:moveTo>
                    <a:pt x="0" y="98248"/>
                  </a:moveTo>
                  <a:cubicBezTo>
                    <a:pt x="-21405" y="139306"/>
                    <a:pt x="225699" y="203313"/>
                    <a:pt x="544681" y="196496"/>
                  </a:cubicBezTo>
                  <a:cubicBezTo>
                    <a:pt x="853382" y="198155"/>
                    <a:pt x="1084776" y="152655"/>
                    <a:pt x="1089362" y="98248"/>
                  </a:cubicBezTo>
                  <a:cubicBezTo>
                    <a:pt x="1040398" y="272484"/>
                    <a:pt x="1107489" y="578247"/>
                    <a:pt x="1089362" y="687739"/>
                  </a:cubicBezTo>
                  <a:cubicBezTo>
                    <a:pt x="1072503" y="732776"/>
                    <a:pt x="877329" y="801195"/>
                    <a:pt x="544681" y="785987"/>
                  </a:cubicBezTo>
                  <a:cubicBezTo>
                    <a:pt x="245072" y="786130"/>
                    <a:pt x="1524" y="738864"/>
                    <a:pt x="0" y="687739"/>
                  </a:cubicBezTo>
                  <a:cubicBezTo>
                    <a:pt x="4100" y="478284"/>
                    <a:pt x="30651" y="232252"/>
                    <a:pt x="0" y="98248"/>
                  </a:cubicBezTo>
                  <a:close/>
                </a:path>
                <a:path w="1089362" h="785987" fill="lighten" stroke="0" extrusionOk="0">
                  <a:moveTo>
                    <a:pt x="0" y="98248"/>
                  </a:moveTo>
                  <a:cubicBezTo>
                    <a:pt x="-3648" y="9195"/>
                    <a:pt x="223948" y="27675"/>
                    <a:pt x="544681" y="0"/>
                  </a:cubicBezTo>
                  <a:cubicBezTo>
                    <a:pt x="851273" y="3232"/>
                    <a:pt x="1094204" y="45151"/>
                    <a:pt x="1089362" y="98248"/>
                  </a:cubicBezTo>
                  <a:cubicBezTo>
                    <a:pt x="1045801" y="145463"/>
                    <a:pt x="875664" y="221165"/>
                    <a:pt x="544681" y="196496"/>
                  </a:cubicBezTo>
                  <a:cubicBezTo>
                    <a:pt x="244865" y="197990"/>
                    <a:pt x="242" y="155020"/>
                    <a:pt x="0" y="98248"/>
                  </a:cubicBezTo>
                  <a:close/>
                </a:path>
                <a:path w="1089362" h="785987" fill="none" extrusionOk="0">
                  <a:moveTo>
                    <a:pt x="1089362" y="98248"/>
                  </a:moveTo>
                  <a:cubicBezTo>
                    <a:pt x="1108005" y="181225"/>
                    <a:pt x="863951" y="219097"/>
                    <a:pt x="544681" y="196496"/>
                  </a:cubicBezTo>
                  <a:cubicBezTo>
                    <a:pt x="245514" y="195050"/>
                    <a:pt x="1178" y="146970"/>
                    <a:pt x="0" y="98248"/>
                  </a:cubicBezTo>
                  <a:cubicBezTo>
                    <a:pt x="-11902" y="45941"/>
                    <a:pt x="228838" y="-10366"/>
                    <a:pt x="544681" y="0"/>
                  </a:cubicBezTo>
                  <a:cubicBezTo>
                    <a:pt x="836543" y="-636"/>
                    <a:pt x="1085059" y="35215"/>
                    <a:pt x="1089362" y="98248"/>
                  </a:cubicBezTo>
                  <a:cubicBezTo>
                    <a:pt x="1040858" y="192956"/>
                    <a:pt x="1069860" y="529052"/>
                    <a:pt x="1089362" y="687739"/>
                  </a:cubicBezTo>
                  <a:cubicBezTo>
                    <a:pt x="1074988" y="767701"/>
                    <a:pt x="863955" y="799700"/>
                    <a:pt x="544681" y="785987"/>
                  </a:cubicBezTo>
                  <a:cubicBezTo>
                    <a:pt x="243514" y="794259"/>
                    <a:pt x="7765" y="737394"/>
                    <a:pt x="0" y="687739"/>
                  </a:cubicBezTo>
                  <a:cubicBezTo>
                    <a:pt x="-52767" y="439598"/>
                    <a:pt x="-40228" y="375724"/>
                    <a:pt x="0" y="98248"/>
                  </a:cubicBezTo>
                </a:path>
              </a:pathLst>
            </a:custGeom>
            <a:noFill/>
            <a:ln w="19050">
              <a:solidFill>
                <a:srgbClr val="F2AE2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can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BD0667-C1B9-3C49-8487-32FE050F15D5}"/>
                </a:ext>
              </a:extLst>
            </p:cNvPr>
            <p:cNvSpPr txBox="1"/>
            <p:nvPr/>
          </p:nvSpPr>
          <p:spPr>
            <a:xfrm>
              <a:off x="6734290" y="3350188"/>
              <a:ext cx="1541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Prometheus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43CE5C-B26A-634C-AC6F-9D3246FE65BA}"/>
                </a:ext>
              </a:extLst>
            </p:cNvPr>
            <p:cNvSpPr/>
            <p:nvPr/>
          </p:nvSpPr>
          <p:spPr>
            <a:xfrm>
              <a:off x="6672602" y="3264930"/>
              <a:ext cx="2106554" cy="1760829"/>
            </a:xfrm>
            <a:custGeom>
              <a:avLst/>
              <a:gdLst>
                <a:gd name="connsiteX0" fmla="*/ 0 w 2106554"/>
                <a:gd name="connsiteY0" fmla="*/ 0 h 1760829"/>
                <a:gd name="connsiteX1" fmla="*/ 2106554 w 2106554"/>
                <a:gd name="connsiteY1" fmla="*/ 0 h 1760829"/>
                <a:gd name="connsiteX2" fmla="*/ 2106554 w 2106554"/>
                <a:gd name="connsiteY2" fmla="*/ 1760829 h 1760829"/>
                <a:gd name="connsiteX3" fmla="*/ 0 w 2106554"/>
                <a:gd name="connsiteY3" fmla="*/ 1760829 h 1760829"/>
                <a:gd name="connsiteX4" fmla="*/ 0 w 2106554"/>
                <a:gd name="connsiteY4" fmla="*/ 0 h 176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6554" h="1760829" extrusionOk="0">
                  <a:moveTo>
                    <a:pt x="0" y="0"/>
                  </a:moveTo>
                  <a:cubicBezTo>
                    <a:pt x="230716" y="-109404"/>
                    <a:pt x="1795926" y="-69256"/>
                    <a:pt x="2106554" y="0"/>
                  </a:cubicBezTo>
                  <a:cubicBezTo>
                    <a:pt x="2211486" y="725094"/>
                    <a:pt x="2063320" y="1325144"/>
                    <a:pt x="2106554" y="1760829"/>
                  </a:cubicBezTo>
                  <a:cubicBezTo>
                    <a:pt x="1353401" y="1811749"/>
                    <a:pt x="821678" y="1686139"/>
                    <a:pt x="0" y="1760829"/>
                  </a:cubicBezTo>
                  <a:cubicBezTo>
                    <a:pt x="28494" y="1097059"/>
                    <a:pt x="-154123" y="607126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1028" name="Picture 4" descr="Prometheus for Users - RX-M Cloud Native Training &amp; Consulting">
              <a:extLst>
                <a:ext uri="{FF2B5EF4-FFF2-40B4-BE49-F238E27FC236}">
                  <a16:creationId xmlns:a16="http://schemas.microsoft.com/office/drawing/2014/main" id="{2D516CE4-A168-6946-88B6-9AFF9C766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901" y="4093233"/>
              <a:ext cx="742052" cy="45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E1C0E5-7D2F-F740-8138-6B6E42B33479}"/>
                </a:ext>
              </a:extLst>
            </p:cNvPr>
            <p:cNvSpPr txBox="1"/>
            <p:nvPr/>
          </p:nvSpPr>
          <p:spPr>
            <a:xfrm>
              <a:off x="3097186" y="3482751"/>
              <a:ext cx="1541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Host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DEE4B7E-37B0-3D42-B694-98821AE87C79}"/>
                </a:ext>
              </a:extLst>
            </p:cNvPr>
            <p:cNvSpPr/>
            <p:nvPr/>
          </p:nvSpPr>
          <p:spPr>
            <a:xfrm>
              <a:off x="2992633" y="3397492"/>
              <a:ext cx="2547725" cy="1259393"/>
            </a:xfrm>
            <a:custGeom>
              <a:avLst/>
              <a:gdLst>
                <a:gd name="connsiteX0" fmla="*/ 0 w 2547725"/>
                <a:gd name="connsiteY0" fmla="*/ 0 h 1259393"/>
                <a:gd name="connsiteX1" fmla="*/ 2547725 w 2547725"/>
                <a:gd name="connsiteY1" fmla="*/ 0 h 1259393"/>
                <a:gd name="connsiteX2" fmla="*/ 2547725 w 2547725"/>
                <a:gd name="connsiteY2" fmla="*/ 1259393 h 1259393"/>
                <a:gd name="connsiteX3" fmla="*/ 0 w 2547725"/>
                <a:gd name="connsiteY3" fmla="*/ 1259393 h 1259393"/>
                <a:gd name="connsiteX4" fmla="*/ 0 w 2547725"/>
                <a:gd name="connsiteY4" fmla="*/ 0 h 125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7725" h="1259393" extrusionOk="0">
                  <a:moveTo>
                    <a:pt x="0" y="0"/>
                  </a:moveTo>
                  <a:cubicBezTo>
                    <a:pt x="727657" y="-109404"/>
                    <a:pt x="1315846" y="-69256"/>
                    <a:pt x="2547725" y="0"/>
                  </a:cubicBezTo>
                  <a:cubicBezTo>
                    <a:pt x="2438494" y="613071"/>
                    <a:pt x="2518242" y="1051979"/>
                    <a:pt x="2547725" y="1259393"/>
                  </a:cubicBezTo>
                  <a:cubicBezTo>
                    <a:pt x="1589733" y="1310313"/>
                    <a:pt x="428158" y="1184703"/>
                    <a:pt x="0" y="1259393"/>
                  </a:cubicBezTo>
                  <a:cubicBezTo>
                    <a:pt x="-16663" y="1048736"/>
                    <a:pt x="79963" y="49560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0062FF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95EBF63-934B-984E-8599-1414B3BAED8F}"/>
                </a:ext>
              </a:extLst>
            </p:cNvPr>
            <p:cNvSpPr/>
            <p:nvPr/>
          </p:nvSpPr>
          <p:spPr>
            <a:xfrm>
              <a:off x="3497762" y="3947962"/>
              <a:ext cx="1527765" cy="533553"/>
            </a:xfrm>
            <a:custGeom>
              <a:avLst/>
              <a:gdLst>
                <a:gd name="connsiteX0" fmla="*/ 0 w 1527765"/>
                <a:gd name="connsiteY0" fmla="*/ 0 h 533553"/>
                <a:gd name="connsiteX1" fmla="*/ 1527765 w 1527765"/>
                <a:gd name="connsiteY1" fmla="*/ 0 h 533553"/>
                <a:gd name="connsiteX2" fmla="*/ 1527765 w 1527765"/>
                <a:gd name="connsiteY2" fmla="*/ 533553 h 533553"/>
                <a:gd name="connsiteX3" fmla="*/ 0 w 1527765"/>
                <a:gd name="connsiteY3" fmla="*/ 533553 h 533553"/>
                <a:gd name="connsiteX4" fmla="*/ 0 w 1527765"/>
                <a:gd name="connsiteY4" fmla="*/ 0 h 53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7765" h="533553" extrusionOk="0">
                  <a:moveTo>
                    <a:pt x="0" y="0"/>
                  </a:moveTo>
                  <a:cubicBezTo>
                    <a:pt x="325656" y="46559"/>
                    <a:pt x="967323" y="-61614"/>
                    <a:pt x="1527765" y="0"/>
                  </a:cubicBezTo>
                  <a:cubicBezTo>
                    <a:pt x="1564212" y="190922"/>
                    <a:pt x="1535177" y="345323"/>
                    <a:pt x="1527765" y="533553"/>
                  </a:cubicBezTo>
                  <a:cubicBezTo>
                    <a:pt x="1082514" y="422011"/>
                    <a:pt x="332176" y="561007"/>
                    <a:pt x="0" y="533553"/>
                  </a:cubicBezTo>
                  <a:cubicBezTo>
                    <a:pt x="40690" y="278538"/>
                    <a:pt x="40007" y="16267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D5C9E5B-AAC0-2249-8082-41D9D293C01D}"/>
                </a:ext>
              </a:extLst>
            </p:cNvPr>
            <p:cNvSpPr txBox="1"/>
            <p:nvPr/>
          </p:nvSpPr>
          <p:spPr>
            <a:xfrm>
              <a:off x="3497761" y="4039369"/>
              <a:ext cx="1527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exporter</a:t>
              </a:r>
            </a:p>
          </p:txBody>
        </p:sp>
        <p:cxnSp>
          <p:nvCxnSpPr>
            <p:cNvPr id="88" name="Curved Connector 87">
              <a:extLst>
                <a:ext uri="{FF2B5EF4-FFF2-40B4-BE49-F238E27FC236}">
                  <a16:creationId xmlns:a16="http://schemas.microsoft.com/office/drawing/2014/main" id="{15D6F4E6-3CA9-EC44-BD0E-196C048E23FB}"/>
                </a:ext>
              </a:extLst>
            </p:cNvPr>
            <p:cNvCxnSpPr>
              <a:cxnSpLocks/>
              <a:stCxn id="23" idx="2"/>
              <a:endCxn id="46" idx="3"/>
            </p:cNvCxnSpPr>
            <p:nvPr/>
          </p:nvCxnSpPr>
          <p:spPr>
            <a:xfrm rot="10800000">
              <a:off x="5025528" y="4214740"/>
              <a:ext cx="2161101" cy="9405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1AA3D3-C5D7-D840-B654-D325BE45E513}"/>
                </a:ext>
              </a:extLst>
            </p:cNvPr>
            <p:cNvSpPr txBox="1"/>
            <p:nvPr/>
          </p:nvSpPr>
          <p:spPr>
            <a:xfrm>
              <a:off x="5602143" y="3758988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scrape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46B4E5F-368A-4649-8CCB-AE30EC1333E8}"/>
                </a:ext>
              </a:extLst>
            </p:cNvPr>
            <p:cNvSpPr txBox="1"/>
            <p:nvPr/>
          </p:nvSpPr>
          <p:spPr>
            <a:xfrm>
              <a:off x="5606193" y="4299959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pull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B518910-CE00-CA4A-8916-37D4495CA871}"/>
                </a:ext>
              </a:extLst>
            </p:cNvPr>
            <p:cNvSpPr txBox="1"/>
            <p:nvPr/>
          </p:nvSpPr>
          <p:spPr>
            <a:xfrm>
              <a:off x="3497761" y="2324005"/>
              <a:ext cx="12056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1. Endpoint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E04979-DFA5-7241-B01F-5B8390F4E9B5}"/>
                </a:ext>
              </a:extLst>
            </p:cNvPr>
            <p:cNvSpPr txBox="1"/>
            <p:nvPr/>
          </p:nvSpPr>
          <p:spPr>
            <a:xfrm>
              <a:off x="6740811" y="2324004"/>
              <a:ext cx="19701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2. Time-series 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Database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09C0176-4BF4-054E-B4A0-11DB7D80A114}"/>
                </a:ext>
              </a:extLst>
            </p:cNvPr>
            <p:cNvSpPr txBox="1"/>
            <p:nvPr/>
          </p:nvSpPr>
          <p:spPr>
            <a:xfrm>
              <a:off x="4646198" y="3430012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TLS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817806-4D32-F24C-9447-224B5C5EA4EF}"/>
                </a:ext>
              </a:extLst>
            </p:cNvPr>
            <p:cNvSpPr txBox="1"/>
            <p:nvPr/>
          </p:nvSpPr>
          <p:spPr>
            <a:xfrm>
              <a:off x="5638238" y="3341852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HTTPS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996E08A-D91D-294F-BC96-5F50FEF21BDD}"/>
                </a:ext>
              </a:extLst>
            </p:cNvPr>
            <p:cNvSpPr txBox="1"/>
            <p:nvPr/>
          </p:nvSpPr>
          <p:spPr>
            <a:xfrm>
              <a:off x="7909640" y="4659603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TLS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4541860-C8CB-0E40-82EF-0CB124262FFB}"/>
                </a:ext>
              </a:extLst>
            </p:cNvPr>
            <p:cNvSpPr txBox="1"/>
            <p:nvPr/>
          </p:nvSpPr>
          <p:spPr>
            <a:xfrm>
              <a:off x="5368370" y="2562580"/>
              <a:ext cx="13617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Basic Authentication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2424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C7448D-A908-5D49-9F99-EEC256E7830B}"/>
              </a:ext>
            </a:extLst>
          </p:cNvPr>
          <p:cNvSpPr txBox="1"/>
          <p:nvPr/>
        </p:nvSpPr>
        <p:spPr>
          <a:xfrm>
            <a:off x="2782171" y="2890391"/>
            <a:ext cx="66276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SSH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514873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117CF15-52F9-F540-BC92-5CAF4060182C}"/>
              </a:ext>
            </a:extLst>
          </p:cNvPr>
          <p:cNvGrpSpPr/>
          <p:nvPr/>
        </p:nvGrpSpPr>
        <p:grpSpPr>
          <a:xfrm>
            <a:off x="1336027" y="1182338"/>
            <a:ext cx="9519945" cy="4729246"/>
            <a:chOff x="2301053" y="1182338"/>
            <a:chExt cx="9519945" cy="4729246"/>
          </a:xfrm>
        </p:grpSpPr>
        <p:sp>
          <p:nvSpPr>
            <p:cNvPr id="35" name="Can 34">
              <a:extLst>
                <a:ext uri="{FF2B5EF4-FFF2-40B4-BE49-F238E27FC236}">
                  <a16:creationId xmlns:a16="http://schemas.microsoft.com/office/drawing/2014/main" id="{F43DFDF2-CCAC-2E47-A3B7-FC4368094EDA}"/>
                </a:ext>
              </a:extLst>
            </p:cNvPr>
            <p:cNvSpPr/>
            <p:nvPr/>
          </p:nvSpPr>
          <p:spPr>
            <a:xfrm>
              <a:off x="8229616" y="4716975"/>
              <a:ext cx="1089362" cy="785987"/>
            </a:xfrm>
            <a:custGeom>
              <a:avLst/>
              <a:gdLst>
                <a:gd name="connsiteX0" fmla="*/ 0 w 1089362"/>
                <a:gd name="connsiteY0" fmla="*/ 98248 h 785987"/>
                <a:gd name="connsiteX1" fmla="*/ 544681 w 1089362"/>
                <a:gd name="connsiteY1" fmla="*/ 196496 h 785987"/>
                <a:gd name="connsiteX2" fmla="*/ 1089362 w 1089362"/>
                <a:gd name="connsiteY2" fmla="*/ 98248 h 785987"/>
                <a:gd name="connsiteX3" fmla="*/ 1089362 w 1089362"/>
                <a:gd name="connsiteY3" fmla="*/ 687739 h 785987"/>
                <a:gd name="connsiteX4" fmla="*/ 544681 w 1089362"/>
                <a:gd name="connsiteY4" fmla="*/ 785987 h 785987"/>
                <a:gd name="connsiteX5" fmla="*/ 0 w 1089362"/>
                <a:gd name="connsiteY5" fmla="*/ 687739 h 785987"/>
                <a:gd name="connsiteX6" fmla="*/ 0 w 1089362"/>
                <a:gd name="connsiteY6" fmla="*/ 98248 h 785987"/>
                <a:gd name="connsiteX0" fmla="*/ 0 w 1089362"/>
                <a:gd name="connsiteY0" fmla="*/ 98248 h 785987"/>
                <a:gd name="connsiteX1" fmla="*/ 544681 w 1089362"/>
                <a:gd name="connsiteY1" fmla="*/ 0 h 785987"/>
                <a:gd name="connsiteX2" fmla="*/ 1089362 w 1089362"/>
                <a:gd name="connsiteY2" fmla="*/ 98248 h 785987"/>
                <a:gd name="connsiteX3" fmla="*/ 544681 w 1089362"/>
                <a:gd name="connsiteY3" fmla="*/ 196496 h 785987"/>
                <a:gd name="connsiteX4" fmla="*/ 0 w 1089362"/>
                <a:gd name="connsiteY4" fmla="*/ 98248 h 785987"/>
                <a:gd name="connsiteX0" fmla="*/ 1089362 w 1089362"/>
                <a:gd name="connsiteY0" fmla="*/ 98248 h 785987"/>
                <a:gd name="connsiteX1" fmla="*/ 544681 w 1089362"/>
                <a:gd name="connsiteY1" fmla="*/ 196496 h 785987"/>
                <a:gd name="connsiteX2" fmla="*/ 0 w 1089362"/>
                <a:gd name="connsiteY2" fmla="*/ 98248 h 785987"/>
                <a:gd name="connsiteX3" fmla="*/ 544681 w 1089362"/>
                <a:gd name="connsiteY3" fmla="*/ 0 h 785987"/>
                <a:gd name="connsiteX4" fmla="*/ 1089362 w 1089362"/>
                <a:gd name="connsiteY4" fmla="*/ 98248 h 785987"/>
                <a:gd name="connsiteX5" fmla="*/ 1089362 w 1089362"/>
                <a:gd name="connsiteY5" fmla="*/ 687739 h 785987"/>
                <a:gd name="connsiteX6" fmla="*/ 544681 w 1089362"/>
                <a:gd name="connsiteY6" fmla="*/ 785987 h 785987"/>
                <a:gd name="connsiteX7" fmla="*/ 0 w 1089362"/>
                <a:gd name="connsiteY7" fmla="*/ 687739 h 785987"/>
                <a:gd name="connsiteX8" fmla="*/ 0 w 1089362"/>
                <a:gd name="connsiteY8" fmla="*/ 98248 h 78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9362" h="785987" stroke="0" extrusionOk="0">
                  <a:moveTo>
                    <a:pt x="0" y="98248"/>
                  </a:moveTo>
                  <a:cubicBezTo>
                    <a:pt x="-21405" y="139306"/>
                    <a:pt x="225699" y="203313"/>
                    <a:pt x="544681" y="196496"/>
                  </a:cubicBezTo>
                  <a:cubicBezTo>
                    <a:pt x="853382" y="198155"/>
                    <a:pt x="1084776" y="152655"/>
                    <a:pt x="1089362" y="98248"/>
                  </a:cubicBezTo>
                  <a:cubicBezTo>
                    <a:pt x="1040398" y="272484"/>
                    <a:pt x="1107489" y="578247"/>
                    <a:pt x="1089362" y="687739"/>
                  </a:cubicBezTo>
                  <a:cubicBezTo>
                    <a:pt x="1072503" y="732776"/>
                    <a:pt x="877329" y="801195"/>
                    <a:pt x="544681" y="785987"/>
                  </a:cubicBezTo>
                  <a:cubicBezTo>
                    <a:pt x="245072" y="786130"/>
                    <a:pt x="1524" y="738864"/>
                    <a:pt x="0" y="687739"/>
                  </a:cubicBezTo>
                  <a:cubicBezTo>
                    <a:pt x="4100" y="478284"/>
                    <a:pt x="30651" y="232252"/>
                    <a:pt x="0" y="98248"/>
                  </a:cubicBezTo>
                  <a:close/>
                </a:path>
                <a:path w="1089362" h="785987" fill="lighten" stroke="0" extrusionOk="0">
                  <a:moveTo>
                    <a:pt x="0" y="98248"/>
                  </a:moveTo>
                  <a:cubicBezTo>
                    <a:pt x="-3648" y="9195"/>
                    <a:pt x="223948" y="27675"/>
                    <a:pt x="544681" y="0"/>
                  </a:cubicBezTo>
                  <a:cubicBezTo>
                    <a:pt x="851273" y="3232"/>
                    <a:pt x="1094204" y="45151"/>
                    <a:pt x="1089362" y="98248"/>
                  </a:cubicBezTo>
                  <a:cubicBezTo>
                    <a:pt x="1045801" y="145463"/>
                    <a:pt x="875664" y="221165"/>
                    <a:pt x="544681" y="196496"/>
                  </a:cubicBezTo>
                  <a:cubicBezTo>
                    <a:pt x="244865" y="197990"/>
                    <a:pt x="242" y="155020"/>
                    <a:pt x="0" y="98248"/>
                  </a:cubicBezTo>
                  <a:close/>
                </a:path>
                <a:path w="1089362" h="785987" fill="none" extrusionOk="0">
                  <a:moveTo>
                    <a:pt x="1089362" y="98248"/>
                  </a:moveTo>
                  <a:cubicBezTo>
                    <a:pt x="1108005" y="181225"/>
                    <a:pt x="863951" y="219097"/>
                    <a:pt x="544681" y="196496"/>
                  </a:cubicBezTo>
                  <a:cubicBezTo>
                    <a:pt x="245514" y="195050"/>
                    <a:pt x="1178" y="146970"/>
                    <a:pt x="0" y="98248"/>
                  </a:cubicBezTo>
                  <a:cubicBezTo>
                    <a:pt x="-11902" y="45941"/>
                    <a:pt x="228838" y="-10366"/>
                    <a:pt x="544681" y="0"/>
                  </a:cubicBezTo>
                  <a:cubicBezTo>
                    <a:pt x="836543" y="-636"/>
                    <a:pt x="1085059" y="35215"/>
                    <a:pt x="1089362" y="98248"/>
                  </a:cubicBezTo>
                  <a:cubicBezTo>
                    <a:pt x="1040858" y="192956"/>
                    <a:pt x="1069860" y="529052"/>
                    <a:pt x="1089362" y="687739"/>
                  </a:cubicBezTo>
                  <a:cubicBezTo>
                    <a:pt x="1074988" y="767701"/>
                    <a:pt x="863955" y="799700"/>
                    <a:pt x="544681" y="785987"/>
                  </a:cubicBezTo>
                  <a:cubicBezTo>
                    <a:pt x="243514" y="794259"/>
                    <a:pt x="7765" y="737394"/>
                    <a:pt x="0" y="687739"/>
                  </a:cubicBezTo>
                  <a:cubicBezTo>
                    <a:pt x="-52767" y="439598"/>
                    <a:pt x="-40228" y="375724"/>
                    <a:pt x="0" y="98248"/>
                  </a:cubicBezTo>
                </a:path>
              </a:pathLst>
            </a:custGeom>
            <a:noFill/>
            <a:ln w="19050">
              <a:solidFill>
                <a:srgbClr val="F2AE2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can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BF6A02-9043-564A-96AA-BFEB74FA6D01}"/>
                </a:ext>
              </a:extLst>
            </p:cNvPr>
            <p:cNvSpPr txBox="1"/>
            <p:nvPr/>
          </p:nvSpPr>
          <p:spPr>
            <a:xfrm>
              <a:off x="7777278" y="4236013"/>
              <a:ext cx="1541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Prometheus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698274F-37BB-624E-B116-EBEF5365B2B0}"/>
                </a:ext>
              </a:extLst>
            </p:cNvPr>
            <p:cNvSpPr/>
            <p:nvPr/>
          </p:nvSpPr>
          <p:spPr>
            <a:xfrm>
              <a:off x="7715590" y="4150755"/>
              <a:ext cx="2106554" cy="1760829"/>
            </a:xfrm>
            <a:custGeom>
              <a:avLst/>
              <a:gdLst>
                <a:gd name="connsiteX0" fmla="*/ 0 w 2106554"/>
                <a:gd name="connsiteY0" fmla="*/ 0 h 1760829"/>
                <a:gd name="connsiteX1" fmla="*/ 2106554 w 2106554"/>
                <a:gd name="connsiteY1" fmla="*/ 0 h 1760829"/>
                <a:gd name="connsiteX2" fmla="*/ 2106554 w 2106554"/>
                <a:gd name="connsiteY2" fmla="*/ 1760829 h 1760829"/>
                <a:gd name="connsiteX3" fmla="*/ 0 w 2106554"/>
                <a:gd name="connsiteY3" fmla="*/ 1760829 h 1760829"/>
                <a:gd name="connsiteX4" fmla="*/ 0 w 2106554"/>
                <a:gd name="connsiteY4" fmla="*/ 0 h 176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6554" h="1760829" extrusionOk="0">
                  <a:moveTo>
                    <a:pt x="0" y="0"/>
                  </a:moveTo>
                  <a:cubicBezTo>
                    <a:pt x="230716" y="-109404"/>
                    <a:pt x="1795926" y="-69256"/>
                    <a:pt x="2106554" y="0"/>
                  </a:cubicBezTo>
                  <a:cubicBezTo>
                    <a:pt x="2211486" y="725094"/>
                    <a:pt x="2063320" y="1325144"/>
                    <a:pt x="2106554" y="1760829"/>
                  </a:cubicBezTo>
                  <a:cubicBezTo>
                    <a:pt x="1353401" y="1811749"/>
                    <a:pt x="821678" y="1686139"/>
                    <a:pt x="0" y="1760829"/>
                  </a:cubicBezTo>
                  <a:cubicBezTo>
                    <a:pt x="28494" y="1097059"/>
                    <a:pt x="-154123" y="607126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39" name="Picture 4" descr="Prometheus for Users - RX-M Cloud Native Training &amp; Consulting">
              <a:extLst>
                <a:ext uri="{FF2B5EF4-FFF2-40B4-BE49-F238E27FC236}">
                  <a16:creationId xmlns:a16="http://schemas.microsoft.com/office/drawing/2014/main" id="{087E9593-91F8-444B-BCD2-4C0409A926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1889" y="4979058"/>
              <a:ext cx="742052" cy="45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E6D83E-72D2-434E-A6D7-A8D46A342D10}"/>
                </a:ext>
              </a:extLst>
            </p:cNvPr>
            <p:cNvSpPr txBox="1"/>
            <p:nvPr/>
          </p:nvSpPr>
          <p:spPr>
            <a:xfrm>
              <a:off x="4140174" y="4368576"/>
              <a:ext cx="1541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Host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6555AA5-56ED-714E-8A97-999243C45020}"/>
                </a:ext>
              </a:extLst>
            </p:cNvPr>
            <p:cNvSpPr/>
            <p:nvPr/>
          </p:nvSpPr>
          <p:spPr>
            <a:xfrm>
              <a:off x="4035621" y="4283317"/>
              <a:ext cx="2547725" cy="1470855"/>
            </a:xfrm>
            <a:custGeom>
              <a:avLst/>
              <a:gdLst>
                <a:gd name="connsiteX0" fmla="*/ 0 w 2547725"/>
                <a:gd name="connsiteY0" fmla="*/ 0 h 1470855"/>
                <a:gd name="connsiteX1" fmla="*/ 2547725 w 2547725"/>
                <a:gd name="connsiteY1" fmla="*/ 0 h 1470855"/>
                <a:gd name="connsiteX2" fmla="*/ 2547725 w 2547725"/>
                <a:gd name="connsiteY2" fmla="*/ 1470855 h 1470855"/>
                <a:gd name="connsiteX3" fmla="*/ 0 w 2547725"/>
                <a:gd name="connsiteY3" fmla="*/ 1470855 h 1470855"/>
                <a:gd name="connsiteX4" fmla="*/ 0 w 2547725"/>
                <a:gd name="connsiteY4" fmla="*/ 0 h 147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7725" h="1470855" extrusionOk="0">
                  <a:moveTo>
                    <a:pt x="0" y="0"/>
                  </a:moveTo>
                  <a:cubicBezTo>
                    <a:pt x="727657" y="-109404"/>
                    <a:pt x="1315846" y="-69256"/>
                    <a:pt x="2547725" y="0"/>
                  </a:cubicBezTo>
                  <a:cubicBezTo>
                    <a:pt x="2516343" y="718585"/>
                    <a:pt x="2678253" y="1066477"/>
                    <a:pt x="2547725" y="1470855"/>
                  </a:cubicBezTo>
                  <a:cubicBezTo>
                    <a:pt x="1589733" y="1521775"/>
                    <a:pt x="428158" y="1396165"/>
                    <a:pt x="0" y="1470855"/>
                  </a:cubicBezTo>
                  <a:cubicBezTo>
                    <a:pt x="-4832" y="993125"/>
                    <a:pt x="112333" y="310724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0062FF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E21F8F98-AECD-6D4A-9487-3993B02F8C0A}"/>
                </a:ext>
              </a:extLst>
            </p:cNvPr>
            <p:cNvCxnSpPr>
              <a:cxnSpLocks/>
              <a:stCxn id="35" idx="2"/>
              <a:endCxn id="70" idx="3"/>
            </p:cNvCxnSpPr>
            <p:nvPr/>
          </p:nvCxnSpPr>
          <p:spPr>
            <a:xfrm rot="10800000">
              <a:off x="6106508" y="2411353"/>
              <a:ext cx="2123108" cy="2698617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0154899-098D-B745-8F1F-87C5D599E01B}"/>
                </a:ext>
              </a:extLst>
            </p:cNvPr>
            <p:cNvSpPr/>
            <p:nvPr/>
          </p:nvSpPr>
          <p:spPr>
            <a:xfrm>
              <a:off x="3926014" y="1182338"/>
              <a:ext cx="2853416" cy="2125120"/>
            </a:xfrm>
            <a:custGeom>
              <a:avLst/>
              <a:gdLst>
                <a:gd name="connsiteX0" fmla="*/ 0 w 2853416"/>
                <a:gd name="connsiteY0" fmla="*/ 0 h 2125120"/>
                <a:gd name="connsiteX1" fmla="*/ 2853416 w 2853416"/>
                <a:gd name="connsiteY1" fmla="*/ 0 h 2125120"/>
                <a:gd name="connsiteX2" fmla="*/ 2853416 w 2853416"/>
                <a:gd name="connsiteY2" fmla="*/ 2125120 h 2125120"/>
                <a:gd name="connsiteX3" fmla="*/ 0 w 2853416"/>
                <a:gd name="connsiteY3" fmla="*/ 2125120 h 2125120"/>
                <a:gd name="connsiteX4" fmla="*/ 0 w 2853416"/>
                <a:gd name="connsiteY4" fmla="*/ 0 h 212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3416" h="2125120" extrusionOk="0">
                  <a:moveTo>
                    <a:pt x="0" y="0"/>
                  </a:moveTo>
                  <a:cubicBezTo>
                    <a:pt x="1295108" y="-109404"/>
                    <a:pt x="1993371" y="-69256"/>
                    <a:pt x="2853416" y="0"/>
                  </a:cubicBezTo>
                  <a:cubicBezTo>
                    <a:pt x="2836721" y="677065"/>
                    <a:pt x="2930845" y="1239177"/>
                    <a:pt x="2853416" y="2125120"/>
                  </a:cubicBezTo>
                  <a:cubicBezTo>
                    <a:pt x="1570208" y="2176040"/>
                    <a:pt x="363397" y="2050430"/>
                    <a:pt x="0" y="2125120"/>
                  </a:cubicBezTo>
                  <a:cubicBezTo>
                    <a:pt x="127317" y="1090099"/>
                    <a:pt x="-72729" y="557216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3810284-A464-0949-8C8C-D70FF767262D}"/>
                </a:ext>
              </a:extLst>
            </p:cNvPr>
            <p:cNvSpPr txBox="1"/>
            <p:nvPr/>
          </p:nvSpPr>
          <p:spPr>
            <a:xfrm>
              <a:off x="4174709" y="1366013"/>
              <a:ext cx="2226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OpenShift or Ansible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2A41374-FF00-9848-B3AB-93C49D4873CE}"/>
                </a:ext>
              </a:extLst>
            </p:cNvPr>
            <p:cNvSpPr txBox="1"/>
            <p:nvPr/>
          </p:nvSpPr>
          <p:spPr>
            <a:xfrm>
              <a:off x="7363613" y="3244573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scrape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C26CA11-42F9-F247-AB07-158EAD537A05}"/>
                </a:ext>
              </a:extLst>
            </p:cNvPr>
            <p:cNvSpPr txBox="1"/>
            <p:nvPr/>
          </p:nvSpPr>
          <p:spPr>
            <a:xfrm>
              <a:off x="7306281" y="3495512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pull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C04948C-4EC4-444C-9F27-DEFDBC5954F1}"/>
                </a:ext>
              </a:extLst>
            </p:cNvPr>
            <p:cNvSpPr txBox="1"/>
            <p:nvPr/>
          </p:nvSpPr>
          <p:spPr>
            <a:xfrm>
              <a:off x="2631124" y="4475535"/>
              <a:ext cx="12056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1. Endpoint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C48EE14-5D40-F645-BE30-ED5DCADEE0CA}"/>
                </a:ext>
              </a:extLst>
            </p:cNvPr>
            <p:cNvSpPr txBox="1"/>
            <p:nvPr/>
          </p:nvSpPr>
          <p:spPr>
            <a:xfrm>
              <a:off x="7345652" y="3033867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HTTPS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856A41D-F4AC-F643-A139-2DA8805EC28F}"/>
                </a:ext>
              </a:extLst>
            </p:cNvPr>
            <p:cNvSpPr txBox="1"/>
            <p:nvPr/>
          </p:nvSpPr>
          <p:spPr>
            <a:xfrm>
              <a:off x="8952628" y="5545428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TLS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1E4B953-5575-F948-B615-8A3EC7631A9D}"/>
                </a:ext>
              </a:extLst>
            </p:cNvPr>
            <p:cNvSpPr txBox="1"/>
            <p:nvPr/>
          </p:nvSpPr>
          <p:spPr>
            <a:xfrm>
              <a:off x="7202593" y="2330946"/>
              <a:ext cx="13617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Basic Authentication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D63E527-84A5-2649-BCD3-A78657BC8E48}"/>
                </a:ext>
              </a:extLst>
            </p:cNvPr>
            <p:cNvSpPr/>
            <p:nvPr/>
          </p:nvSpPr>
          <p:spPr>
            <a:xfrm>
              <a:off x="4658439" y="2056323"/>
              <a:ext cx="1448069" cy="710058"/>
            </a:xfrm>
            <a:custGeom>
              <a:avLst/>
              <a:gdLst>
                <a:gd name="connsiteX0" fmla="*/ 0 w 1448069"/>
                <a:gd name="connsiteY0" fmla="*/ 0 h 710058"/>
                <a:gd name="connsiteX1" fmla="*/ 1448069 w 1448069"/>
                <a:gd name="connsiteY1" fmla="*/ 0 h 710058"/>
                <a:gd name="connsiteX2" fmla="*/ 1448069 w 1448069"/>
                <a:gd name="connsiteY2" fmla="*/ 710058 h 710058"/>
                <a:gd name="connsiteX3" fmla="*/ 0 w 1448069"/>
                <a:gd name="connsiteY3" fmla="*/ 710058 h 710058"/>
                <a:gd name="connsiteX4" fmla="*/ 0 w 1448069"/>
                <a:gd name="connsiteY4" fmla="*/ 0 h 71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69" h="710058" extrusionOk="0">
                  <a:moveTo>
                    <a:pt x="0" y="0"/>
                  </a:moveTo>
                  <a:cubicBezTo>
                    <a:pt x="498531" y="-82425"/>
                    <a:pt x="1193506" y="116012"/>
                    <a:pt x="1448069" y="0"/>
                  </a:cubicBezTo>
                  <a:cubicBezTo>
                    <a:pt x="1481619" y="274342"/>
                    <a:pt x="1459502" y="555585"/>
                    <a:pt x="1448069" y="710058"/>
                  </a:cubicBezTo>
                  <a:cubicBezTo>
                    <a:pt x="728937" y="666212"/>
                    <a:pt x="151956" y="803991"/>
                    <a:pt x="0" y="710058"/>
                  </a:cubicBezTo>
                  <a:cubicBezTo>
                    <a:pt x="-62671" y="363534"/>
                    <a:pt x="63533" y="264319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7A7CBFD-06E9-F849-A7FC-0854B4B450AC}"/>
                </a:ext>
              </a:extLst>
            </p:cNvPr>
            <p:cNvSpPr txBox="1"/>
            <p:nvPr/>
          </p:nvSpPr>
          <p:spPr>
            <a:xfrm>
              <a:off x="4824908" y="2118060"/>
              <a:ext cx="11403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SSH Exporter</a:t>
              </a:r>
            </a:p>
          </p:txBody>
        </p:sp>
        <p:cxnSp>
          <p:nvCxnSpPr>
            <p:cNvPr id="72" name="Curved Connector 71">
              <a:extLst>
                <a:ext uri="{FF2B5EF4-FFF2-40B4-BE49-F238E27FC236}">
                  <a16:creationId xmlns:a16="http://schemas.microsoft.com/office/drawing/2014/main" id="{2178B04E-D1A8-F949-AD40-E7BBB39EB1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62645" y="3457650"/>
              <a:ext cx="1239659" cy="12700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8878DA8-B537-2F4C-BF9F-5F6B147AD26A}"/>
                </a:ext>
              </a:extLst>
            </p:cNvPr>
            <p:cNvSpPr/>
            <p:nvPr/>
          </p:nvSpPr>
          <p:spPr>
            <a:xfrm>
              <a:off x="4676400" y="4766837"/>
              <a:ext cx="1448069" cy="710058"/>
            </a:xfrm>
            <a:custGeom>
              <a:avLst/>
              <a:gdLst>
                <a:gd name="connsiteX0" fmla="*/ 0 w 1448069"/>
                <a:gd name="connsiteY0" fmla="*/ 0 h 710058"/>
                <a:gd name="connsiteX1" fmla="*/ 1448069 w 1448069"/>
                <a:gd name="connsiteY1" fmla="*/ 0 h 710058"/>
                <a:gd name="connsiteX2" fmla="*/ 1448069 w 1448069"/>
                <a:gd name="connsiteY2" fmla="*/ 710058 h 710058"/>
                <a:gd name="connsiteX3" fmla="*/ 0 w 1448069"/>
                <a:gd name="connsiteY3" fmla="*/ 710058 h 710058"/>
                <a:gd name="connsiteX4" fmla="*/ 0 w 1448069"/>
                <a:gd name="connsiteY4" fmla="*/ 0 h 71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69" h="710058" extrusionOk="0">
                  <a:moveTo>
                    <a:pt x="0" y="0"/>
                  </a:moveTo>
                  <a:cubicBezTo>
                    <a:pt x="498531" y="-82425"/>
                    <a:pt x="1193506" y="116012"/>
                    <a:pt x="1448069" y="0"/>
                  </a:cubicBezTo>
                  <a:cubicBezTo>
                    <a:pt x="1481619" y="274342"/>
                    <a:pt x="1459502" y="555585"/>
                    <a:pt x="1448069" y="710058"/>
                  </a:cubicBezTo>
                  <a:cubicBezTo>
                    <a:pt x="728937" y="666212"/>
                    <a:pt x="151956" y="803991"/>
                    <a:pt x="0" y="710058"/>
                  </a:cubicBezTo>
                  <a:cubicBezTo>
                    <a:pt x="-62671" y="363534"/>
                    <a:pt x="63533" y="264319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8B7D6D9-0A6A-8C40-965A-F0804456311F}"/>
                </a:ext>
              </a:extLst>
            </p:cNvPr>
            <p:cNvSpPr txBox="1"/>
            <p:nvPr/>
          </p:nvSpPr>
          <p:spPr>
            <a:xfrm>
              <a:off x="4842869" y="4828574"/>
              <a:ext cx="11403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SSH</a:t>
              </a:r>
              <a:b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</a:br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Daemon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0BCE5BF-FC39-AE48-8F46-FE5C4159BFB6}"/>
                </a:ext>
              </a:extLst>
            </p:cNvPr>
            <p:cNvSpPr txBox="1"/>
            <p:nvPr/>
          </p:nvSpPr>
          <p:spPr>
            <a:xfrm>
              <a:off x="4286762" y="3677090"/>
              <a:ext cx="9289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Port: 22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EC474DB-7F39-D345-902E-36522F82AE08}"/>
                </a:ext>
              </a:extLst>
            </p:cNvPr>
            <p:cNvSpPr txBox="1"/>
            <p:nvPr/>
          </p:nvSpPr>
          <p:spPr>
            <a:xfrm>
              <a:off x="2301053" y="1792142"/>
              <a:ext cx="14895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3. 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SSH </a:t>
              </a:r>
              <a:b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</a:br>
              <a: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Proxy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2402DF5-4C67-3948-A14B-AA7D77C4D53F}"/>
                </a:ext>
              </a:extLst>
            </p:cNvPr>
            <p:cNvSpPr txBox="1"/>
            <p:nvPr/>
          </p:nvSpPr>
          <p:spPr>
            <a:xfrm>
              <a:off x="9850863" y="4655892"/>
              <a:ext cx="19701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2. Time-series 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1760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C7448D-A908-5D49-9F99-EEC256E7830B}"/>
              </a:ext>
            </a:extLst>
          </p:cNvPr>
          <p:cNvSpPr txBox="1"/>
          <p:nvPr/>
        </p:nvSpPr>
        <p:spPr>
          <a:xfrm>
            <a:off x="2782171" y="2890391"/>
            <a:ext cx="66276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Basic Architecture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SNMP Proxy Model</a:t>
            </a:r>
          </a:p>
        </p:txBody>
      </p:sp>
    </p:spTree>
    <p:extLst>
      <p:ext uri="{BB962C8B-B14F-4D97-AF65-F5344CB8AC3E}">
        <p14:creationId xmlns:p14="http://schemas.microsoft.com/office/powerpoint/2010/main" val="1544759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4CB13D4D-755A-0640-B9C7-5118D062A28A}"/>
              </a:ext>
            </a:extLst>
          </p:cNvPr>
          <p:cNvGrpSpPr/>
          <p:nvPr/>
        </p:nvGrpSpPr>
        <p:grpSpPr>
          <a:xfrm>
            <a:off x="1336027" y="1182338"/>
            <a:ext cx="9519945" cy="4729246"/>
            <a:chOff x="2301053" y="1182338"/>
            <a:chExt cx="9519945" cy="4729246"/>
          </a:xfrm>
        </p:grpSpPr>
        <p:sp>
          <p:nvSpPr>
            <p:cNvPr id="47" name="Can 46">
              <a:extLst>
                <a:ext uri="{FF2B5EF4-FFF2-40B4-BE49-F238E27FC236}">
                  <a16:creationId xmlns:a16="http://schemas.microsoft.com/office/drawing/2014/main" id="{394B915D-5D0F-7A4F-9F49-6AE0577F2B79}"/>
                </a:ext>
              </a:extLst>
            </p:cNvPr>
            <p:cNvSpPr/>
            <p:nvPr/>
          </p:nvSpPr>
          <p:spPr>
            <a:xfrm>
              <a:off x="8229616" y="4716975"/>
              <a:ext cx="1089362" cy="785987"/>
            </a:xfrm>
            <a:custGeom>
              <a:avLst/>
              <a:gdLst>
                <a:gd name="connsiteX0" fmla="*/ 0 w 1089362"/>
                <a:gd name="connsiteY0" fmla="*/ 98248 h 785987"/>
                <a:gd name="connsiteX1" fmla="*/ 544681 w 1089362"/>
                <a:gd name="connsiteY1" fmla="*/ 196496 h 785987"/>
                <a:gd name="connsiteX2" fmla="*/ 1089362 w 1089362"/>
                <a:gd name="connsiteY2" fmla="*/ 98248 h 785987"/>
                <a:gd name="connsiteX3" fmla="*/ 1089362 w 1089362"/>
                <a:gd name="connsiteY3" fmla="*/ 687739 h 785987"/>
                <a:gd name="connsiteX4" fmla="*/ 544681 w 1089362"/>
                <a:gd name="connsiteY4" fmla="*/ 785987 h 785987"/>
                <a:gd name="connsiteX5" fmla="*/ 0 w 1089362"/>
                <a:gd name="connsiteY5" fmla="*/ 687739 h 785987"/>
                <a:gd name="connsiteX6" fmla="*/ 0 w 1089362"/>
                <a:gd name="connsiteY6" fmla="*/ 98248 h 785987"/>
                <a:gd name="connsiteX0" fmla="*/ 0 w 1089362"/>
                <a:gd name="connsiteY0" fmla="*/ 98248 h 785987"/>
                <a:gd name="connsiteX1" fmla="*/ 544681 w 1089362"/>
                <a:gd name="connsiteY1" fmla="*/ 0 h 785987"/>
                <a:gd name="connsiteX2" fmla="*/ 1089362 w 1089362"/>
                <a:gd name="connsiteY2" fmla="*/ 98248 h 785987"/>
                <a:gd name="connsiteX3" fmla="*/ 544681 w 1089362"/>
                <a:gd name="connsiteY3" fmla="*/ 196496 h 785987"/>
                <a:gd name="connsiteX4" fmla="*/ 0 w 1089362"/>
                <a:gd name="connsiteY4" fmla="*/ 98248 h 785987"/>
                <a:gd name="connsiteX0" fmla="*/ 1089362 w 1089362"/>
                <a:gd name="connsiteY0" fmla="*/ 98248 h 785987"/>
                <a:gd name="connsiteX1" fmla="*/ 544681 w 1089362"/>
                <a:gd name="connsiteY1" fmla="*/ 196496 h 785987"/>
                <a:gd name="connsiteX2" fmla="*/ 0 w 1089362"/>
                <a:gd name="connsiteY2" fmla="*/ 98248 h 785987"/>
                <a:gd name="connsiteX3" fmla="*/ 544681 w 1089362"/>
                <a:gd name="connsiteY3" fmla="*/ 0 h 785987"/>
                <a:gd name="connsiteX4" fmla="*/ 1089362 w 1089362"/>
                <a:gd name="connsiteY4" fmla="*/ 98248 h 785987"/>
                <a:gd name="connsiteX5" fmla="*/ 1089362 w 1089362"/>
                <a:gd name="connsiteY5" fmla="*/ 687739 h 785987"/>
                <a:gd name="connsiteX6" fmla="*/ 544681 w 1089362"/>
                <a:gd name="connsiteY6" fmla="*/ 785987 h 785987"/>
                <a:gd name="connsiteX7" fmla="*/ 0 w 1089362"/>
                <a:gd name="connsiteY7" fmla="*/ 687739 h 785987"/>
                <a:gd name="connsiteX8" fmla="*/ 0 w 1089362"/>
                <a:gd name="connsiteY8" fmla="*/ 98248 h 78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9362" h="785987" stroke="0" extrusionOk="0">
                  <a:moveTo>
                    <a:pt x="0" y="98248"/>
                  </a:moveTo>
                  <a:cubicBezTo>
                    <a:pt x="-21405" y="139306"/>
                    <a:pt x="225699" y="203313"/>
                    <a:pt x="544681" y="196496"/>
                  </a:cubicBezTo>
                  <a:cubicBezTo>
                    <a:pt x="853382" y="198155"/>
                    <a:pt x="1084776" y="152655"/>
                    <a:pt x="1089362" y="98248"/>
                  </a:cubicBezTo>
                  <a:cubicBezTo>
                    <a:pt x="1040398" y="272484"/>
                    <a:pt x="1107489" y="578247"/>
                    <a:pt x="1089362" y="687739"/>
                  </a:cubicBezTo>
                  <a:cubicBezTo>
                    <a:pt x="1072503" y="732776"/>
                    <a:pt x="877329" y="801195"/>
                    <a:pt x="544681" y="785987"/>
                  </a:cubicBezTo>
                  <a:cubicBezTo>
                    <a:pt x="245072" y="786130"/>
                    <a:pt x="1524" y="738864"/>
                    <a:pt x="0" y="687739"/>
                  </a:cubicBezTo>
                  <a:cubicBezTo>
                    <a:pt x="4100" y="478284"/>
                    <a:pt x="30651" y="232252"/>
                    <a:pt x="0" y="98248"/>
                  </a:cubicBezTo>
                  <a:close/>
                </a:path>
                <a:path w="1089362" h="785987" fill="lighten" stroke="0" extrusionOk="0">
                  <a:moveTo>
                    <a:pt x="0" y="98248"/>
                  </a:moveTo>
                  <a:cubicBezTo>
                    <a:pt x="-3648" y="9195"/>
                    <a:pt x="223948" y="27675"/>
                    <a:pt x="544681" y="0"/>
                  </a:cubicBezTo>
                  <a:cubicBezTo>
                    <a:pt x="851273" y="3232"/>
                    <a:pt x="1094204" y="45151"/>
                    <a:pt x="1089362" y="98248"/>
                  </a:cubicBezTo>
                  <a:cubicBezTo>
                    <a:pt x="1045801" y="145463"/>
                    <a:pt x="875664" y="221165"/>
                    <a:pt x="544681" y="196496"/>
                  </a:cubicBezTo>
                  <a:cubicBezTo>
                    <a:pt x="244865" y="197990"/>
                    <a:pt x="242" y="155020"/>
                    <a:pt x="0" y="98248"/>
                  </a:cubicBezTo>
                  <a:close/>
                </a:path>
                <a:path w="1089362" h="785987" fill="none" extrusionOk="0">
                  <a:moveTo>
                    <a:pt x="1089362" y="98248"/>
                  </a:moveTo>
                  <a:cubicBezTo>
                    <a:pt x="1108005" y="181225"/>
                    <a:pt x="863951" y="219097"/>
                    <a:pt x="544681" y="196496"/>
                  </a:cubicBezTo>
                  <a:cubicBezTo>
                    <a:pt x="245514" y="195050"/>
                    <a:pt x="1178" y="146970"/>
                    <a:pt x="0" y="98248"/>
                  </a:cubicBezTo>
                  <a:cubicBezTo>
                    <a:pt x="-11902" y="45941"/>
                    <a:pt x="228838" y="-10366"/>
                    <a:pt x="544681" y="0"/>
                  </a:cubicBezTo>
                  <a:cubicBezTo>
                    <a:pt x="836543" y="-636"/>
                    <a:pt x="1085059" y="35215"/>
                    <a:pt x="1089362" y="98248"/>
                  </a:cubicBezTo>
                  <a:cubicBezTo>
                    <a:pt x="1040858" y="192956"/>
                    <a:pt x="1069860" y="529052"/>
                    <a:pt x="1089362" y="687739"/>
                  </a:cubicBezTo>
                  <a:cubicBezTo>
                    <a:pt x="1074988" y="767701"/>
                    <a:pt x="863955" y="799700"/>
                    <a:pt x="544681" y="785987"/>
                  </a:cubicBezTo>
                  <a:cubicBezTo>
                    <a:pt x="243514" y="794259"/>
                    <a:pt x="7765" y="737394"/>
                    <a:pt x="0" y="687739"/>
                  </a:cubicBezTo>
                  <a:cubicBezTo>
                    <a:pt x="-52767" y="439598"/>
                    <a:pt x="-40228" y="375724"/>
                    <a:pt x="0" y="98248"/>
                  </a:cubicBezTo>
                </a:path>
              </a:pathLst>
            </a:custGeom>
            <a:noFill/>
            <a:ln w="19050">
              <a:solidFill>
                <a:srgbClr val="F2AE2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can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19756A-7F66-1E48-97A3-0058E61E5FEE}"/>
                </a:ext>
              </a:extLst>
            </p:cNvPr>
            <p:cNvSpPr txBox="1"/>
            <p:nvPr/>
          </p:nvSpPr>
          <p:spPr>
            <a:xfrm>
              <a:off x="7777278" y="4236013"/>
              <a:ext cx="1541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Prometheus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413D186-FDC2-D64A-9FAE-09BD60759297}"/>
                </a:ext>
              </a:extLst>
            </p:cNvPr>
            <p:cNvSpPr/>
            <p:nvPr/>
          </p:nvSpPr>
          <p:spPr>
            <a:xfrm>
              <a:off x="7715590" y="4150755"/>
              <a:ext cx="2106554" cy="1760829"/>
            </a:xfrm>
            <a:custGeom>
              <a:avLst/>
              <a:gdLst>
                <a:gd name="connsiteX0" fmla="*/ 0 w 2106554"/>
                <a:gd name="connsiteY0" fmla="*/ 0 h 1760829"/>
                <a:gd name="connsiteX1" fmla="*/ 2106554 w 2106554"/>
                <a:gd name="connsiteY1" fmla="*/ 0 h 1760829"/>
                <a:gd name="connsiteX2" fmla="*/ 2106554 w 2106554"/>
                <a:gd name="connsiteY2" fmla="*/ 1760829 h 1760829"/>
                <a:gd name="connsiteX3" fmla="*/ 0 w 2106554"/>
                <a:gd name="connsiteY3" fmla="*/ 1760829 h 1760829"/>
                <a:gd name="connsiteX4" fmla="*/ 0 w 2106554"/>
                <a:gd name="connsiteY4" fmla="*/ 0 h 176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6554" h="1760829" extrusionOk="0">
                  <a:moveTo>
                    <a:pt x="0" y="0"/>
                  </a:moveTo>
                  <a:cubicBezTo>
                    <a:pt x="230716" y="-109404"/>
                    <a:pt x="1795926" y="-69256"/>
                    <a:pt x="2106554" y="0"/>
                  </a:cubicBezTo>
                  <a:cubicBezTo>
                    <a:pt x="2211486" y="725094"/>
                    <a:pt x="2063320" y="1325144"/>
                    <a:pt x="2106554" y="1760829"/>
                  </a:cubicBezTo>
                  <a:cubicBezTo>
                    <a:pt x="1353401" y="1811749"/>
                    <a:pt x="821678" y="1686139"/>
                    <a:pt x="0" y="1760829"/>
                  </a:cubicBezTo>
                  <a:cubicBezTo>
                    <a:pt x="28494" y="1097059"/>
                    <a:pt x="-154123" y="607126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69" name="Picture 4" descr="Prometheus for Users - RX-M Cloud Native Training &amp; Consulting">
              <a:extLst>
                <a:ext uri="{FF2B5EF4-FFF2-40B4-BE49-F238E27FC236}">
                  <a16:creationId xmlns:a16="http://schemas.microsoft.com/office/drawing/2014/main" id="{167EB2C4-8090-494C-AEA4-59088189E1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1889" y="4979058"/>
              <a:ext cx="742052" cy="45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C1B6A0D-DC1E-0E48-98A7-0C420CBF3550}"/>
                </a:ext>
              </a:extLst>
            </p:cNvPr>
            <p:cNvSpPr txBox="1"/>
            <p:nvPr/>
          </p:nvSpPr>
          <p:spPr>
            <a:xfrm>
              <a:off x="4140174" y="4368576"/>
              <a:ext cx="1541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Host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ACA685-4035-3144-92B8-E6A39F14D433}"/>
                </a:ext>
              </a:extLst>
            </p:cNvPr>
            <p:cNvSpPr/>
            <p:nvPr/>
          </p:nvSpPr>
          <p:spPr>
            <a:xfrm>
              <a:off x="4035621" y="4283317"/>
              <a:ext cx="2547725" cy="1470855"/>
            </a:xfrm>
            <a:custGeom>
              <a:avLst/>
              <a:gdLst>
                <a:gd name="connsiteX0" fmla="*/ 0 w 2547725"/>
                <a:gd name="connsiteY0" fmla="*/ 0 h 1470855"/>
                <a:gd name="connsiteX1" fmla="*/ 2547725 w 2547725"/>
                <a:gd name="connsiteY1" fmla="*/ 0 h 1470855"/>
                <a:gd name="connsiteX2" fmla="*/ 2547725 w 2547725"/>
                <a:gd name="connsiteY2" fmla="*/ 1470855 h 1470855"/>
                <a:gd name="connsiteX3" fmla="*/ 0 w 2547725"/>
                <a:gd name="connsiteY3" fmla="*/ 1470855 h 1470855"/>
                <a:gd name="connsiteX4" fmla="*/ 0 w 2547725"/>
                <a:gd name="connsiteY4" fmla="*/ 0 h 147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7725" h="1470855" extrusionOk="0">
                  <a:moveTo>
                    <a:pt x="0" y="0"/>
                  </a:moveTo>
                  <a:cubicBezTo>
                    <a:pt x="727657" y="-109404"/>
                    <a:pt x="1315846" y="-69256"/>
                    <a:pt x="2547725" y="0"/>
                  </a:cubicBezTo>
                  <a:cubicBezTo>
                    <a:pt x="2516343" y="718585"/>
                    <a:pt x="2678253" y="1066477"/>
                    <a:pt x="2547725" y="1470855"/>
                  </a:cubicBezTo>
                  <a:cubicBezTo>
                    <a:pt x="1589733" y="1521775"/>
                    <a:pt x="428158" y="1396165"/>
                    <a:pt x="0" y="1470855"/>
                  </a:cubicBezTo>
                  <a:cubicBezTo>
                    <a:pt x="-4832" y="993125"/>
                    <a:pt x="112333" y="310724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0062FF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72" name="Curved Connector 71">
              <a:extLst>
                <a:ext uri="{FF2B5EF4-FFF2-40B4-BE49-F238E27FC236}">
                  <a16:creationId xmlns:a16="http://schemas.microsoft.com/office/drawing/2014/main" id="{F55E906B-E47C-F64D-8DB2-A16C68B2BB7C}"/>
                </a:ext>
              </a:extLst>
            </p:cNvPr>
            <p:cNvCxnSpPr>
              <a:cxnSpLocks/>
              <a:stCxn id="47" idx="2"/>
              <a:endCxn id="81" idx="3"/>
            </p:cNvCxnSpPr>
            <p:nvPr/>
          </p:nvCxnSpPr>
          <p:spPr>
            <a:xfrm rot="10800000">
              <a:off x="6106508" y="2411353"/>
              <a:ext cx="2123108" cy="2698617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040E87D-7560-BC47-A9CE-DDC658890CE1}"/>
                </a:ext>
              </a:extLst>
            </p:cNvPr>
            <p:cNvSpPr/>
            <p:nvPr/>
          </p:nvSpPr>
          <p:spPr>
            <a:xfrm>
              <a:off x="3926014" y="1182338"/>
              <a:ext cx="2853416" cy="2125120"/>
            </a:xfrm>
            <a:custGeom>
              <a:avLst/>
              <a:gdLst>
                <a:gd name="connsiteX0" fmla="*/ 0 w 2853416"/>
                <a:gd name="connsiteY0" fmla="*/ 0 h 2125120"/>
                <a:gd name="connsiteX1" fmla="*/ 2853416 w 2853416"/>
                <a:gd name="connsiteY1" fmla="*/ 0 h 2125120"/>
                <a:gd name="connsiteX2" fmla="*/ 2853416 w 2853416"/>
                <a:gd name="connsiteY2" fmla="*/ 2125120 h 2125120"/>
                <a:gd name="connsiteX3" fmla="*/ 0 w 2853416"/>
                <a:gd name="connsiteY3" fmla="*/ 2125120 h 2125120"/>
                <a:gd name="connsiteX4" fmla="*/ 0 w 2853416"/>
                <a:gd name="connsiteY4" fmla="*/ 0 h 212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3416" h="2125120" extrusionOk="0">
                  <a:moveTo>
                    <a:pt x="0" y="0"/>
                  </a:moveTo>
                  <a:cubicBezTo>
                    <a:pt x="1295108" y="-109404"/>
                    <a:pt x="1993371" y="-69256"/>
                    <a:pt x="2853416" y="0"/>
                  </a:cubicBezTo>
                  <a:cubicBezTo>
                    <a:pt x="2836721" y="677065"/>
                    <a:pt x="2930845" y="1239177"/>
                    <a:pt x="2853416" y="2125120"/>
                  </a:cubicBezTo>
                  <a:cubicBezTo>
                    <a:pt x="1570208" y="2176040"/>
                    <a:pt x="363397" y="2050430"/>
                    <a:pt x="0" y="2125120"/>
                  </a:cubicBezTo>
                  <a:cubicBezTo>
                    <a:pt x="127317" y="1090099"/>
                    <a:pt x="-72729" y="557216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D1326DA-ECB1-DD46-B9D8-26CDCFC0E833}"/>
                </a:ext>
              </a:extLst>
            </p:cNvPr>
            <p:cNvSpPr txBox="1"/>
            <p:nvPr/>
          </p:nvSpPr>
          <p:spPr>
            <a:xfrm>
              <a:off x="4174709" y="1366013"/>
              <a:ext cx="22260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OpenShift 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E72F71F-A41F-E14F-9BB5-043EE0FAC863}"/>
                </a:ext>
              </a:extLst>
            </p:cNvPr>
            <p:cNvSpPr txBox="1"/>
            <p:nvPr/>
          </p:nvSpPr>
          <p:spPr>
            <a:xfrm>
              <a:off x="7363613" y="3244573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scrape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B73ADC2-6C36-E946-ADFE-828546EE65A2}"/>
                </a:ext>
              </a:extLst>
            </p:cNvPr>
            <p:cNvSpPr txBox="1"/>
            <p:nvPr/>
          </p:nvSpPr>
          <p:spPr>
            <a:xfrm>
              <a:off x="7306281" y="3495512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pull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06F1C0E-3F11-034B-99A5-FB114A784A98}"/>
                </a:ext>
              </a:extLst>
            </p:cNvPr>
            <p:cNvSpPr txBox="1"/>
            <p:nvPr/>
          </p:nvSpPr>
          <p:spPr>
            <a:xfrm>
              <a:off x="2631124" y="4475535"/>
              <a:ext cx="12056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1. Endpoint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EBFDEFB-5499-5A4B-BF5A-EC9DAC86ED96}"/>
                </a:ext>
              </a:extLst>
            </p:cNvPr>
            <p:cNvSpPr txBox="1"/>
            <p:nvPr/>
          </p:nvSpPr>
          <p:spPr>
            <a:xfrm>
              <a:off x="7345652" y="3033867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HTTPS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A47A34E-1765-4646-906E-0D5F16E812E6}"/>
                </a:ext>
              </a:extLst>
            </p:cNvPr>
            <p:cNvSpPr txBox="1"/>
            <p:nvPr/>
          </p:nvSpPr>
          <p:spPr>
            <a:xfrm>
              <a:off x="8952628" y="5545428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TLS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B358106-80CA-5045-80EC-41B15940B262}"/>
                </a:ext>
              </a:extLst>
            </p:cNvPr>
            <p:cNvSpPr txBox="1"/>
            <p:nvPr/>
          </p:nvSpPr>
          <p:spPr>
            <a:xfrm>
              <a:off x="7202593" y="2330946"/>
              <a:ext cx="13617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Basic Authentication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F7F7B5D-7967-C148-AF33-6994A4D1B2BD}"/>
                </a:ext>
              </a:extLst>
            </p:cNvPr>
            <p:cNvSpPr/>
            <p:nvPr/>
          </p:nvSpPr>
          <p:spPr>
            <a:xfrm>
              <a:off x="4658439" y="2056323"/>
              <a:ext cx="1448069" cy="710058"/>
            </a:xfrm>
            <a:custGeom>
              <a:avLst/>
              <a:gdLst>
                <a:gd name="connsiteX0" fmla="*/ 0 w 1448069"/>
                <a:gd name="connsiteY0" fmla="*/ 0 h 710058"/>
                <a:gd name="connsiteX1" fmla="*/ 1448069 w 1448069"/>
                <a:gd name="connsiteY1" fmla="*/ 0 h 710058"/>
                <a:gd name="connsiteX2" fmla="*/ 1448069 w 1448069"/>
                <a:gd name="connsiteY2" fmla="*/ 710058 h 710058"/>
                <a:gd name="connsiteX3" fmla="*/ 0 w 1448069"/>
                <a:gd name="connsiteY3" fmla="*/ 710058 h 710058"/>
                <a:gd name="connsiteX4" fmla="*/ 0 w 1448069"/>
                <a:gd name="connsiteY4" fmla="*/ 0 h 71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69" h="710058" extrusionOk="0">
                  <a:moveTo>
                    <a:pt x="0" y="0"/>
                  </a:moveTo>
                  <a:cubicBezTo>
                    <a:pt x="498531" y="-82425"/>
                    <a:pt x="1193506" y="116012"/>
                    <a:pt x="1448069" y="0"/>
                  </a:cubicBezTo>
                  <a:cubicBezTo>
                    <a:pt x="1481619" y="274342"/>
                    <a:pt x="1459502" y="555585"/>
                    <a:pt x="1448069" y="710058"/>
                  </a:cubicBezTo>
                  <a:cubicBezTo>
                    <a:pt x="728937" y="666212"/>
                    <a:pt x="151956" y="803991"/>
                    <a:pt x="0" y="710058"/>
                  </a:cubicBezTo>
                  <a:cubicBezTo>
                    <a:pt x="-62671" y="363534"/>
                    <a:pt x="63533" y="264319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87590FE-D5CB-F84F-A824-F69529EE95FA}"/>
                </a:ext>
              </a:extLst>
            </p:cNvPr>
            <p:cNvSpPr txBox="1"/>
            <p:nvPr/>
          </p:nvSpPr>
          <p:spPr>
            <a:xfrm>
              <a:off x="4824908" y="2118060"/>
              <a:ext cx="11403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SNMP Exporter</a:t>
              </a:r>
            </a:p>
          </p:txBody>
        </p: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ECC36430-3654-B846-AE85-70ED6F07FDB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62645" y="3457650"/>
              <a:ext cx="1239659" cy="12700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1D75A95-F243-4840-8C26-F2B38E3FEDFA}"/>
                </a:ext>
              </a:extLst>
            </p:cNvPr>
            <p:cNvSpPr txBox="1"/>
            <p:nvPr/>
          </p:nvSpPr>
          <p:spPr>
            <a:xfrm>
              <a:off x="5385298" y="3723672"/>
              <a:ext cx="14424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SNMP GET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782B750-C03F-A44A-9217-5D2E8618F70D}"/>
                </a:ext>
              </a:extLst>
            </p:cNvPr>
            <p:cNvSpPr/>
            <p:nvPr/>
          </p:nvSpPr>
          <p:spPr>
            <a:xfrm>
              <a:off x="4676400" y="4766837"/>
              <a:ext cx="1448069" cy="710058"/>
            </a:xfrm>
            <a:custGeom>
              <a:avLst/>
              <a:gdLst>
                <a:gd name="connsiteX0" fmla="*/ 0 w 1448069"/>
                <a:gd name="connsiteY0" fmla="*/ 0 h 710058"/>
                <a:gd name="connsiteX1" fmla="*/ 1448069 w 1448069"/>
                <a:gd name="connsiteY1" fmla="*/ 0 h 710058"/>
                <a:gd name="connsiteX2" fmla="*/ 1448069 w 1448069"/>
                <a:gd name="connsiteY2" fmla="*/ 710058 h 710058"/>
                <a:gd name="connsiteX3" fmla="*/ 0 w 1448069"/>
                <a:gd name="connsiteY3" fmla="*/ 710058 h 710058"/>
                <a:gd name="connsiteX4" fmla="*/ 0 w 1448069"/>
                <a:gd name="connsiteY4" fmla="*/ 0 h 71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69" h="710058" extrusionOk="0">
                  <a:moveTo>
                    <a:pt x="0" y="0"/>
                  </a:moveTo>
                  <a:cubicBezTo>
                    <a:pt x="498531" y="-82425"/>
                    <a:pt x="1193506" y="116012"/>
                    <a:pt x="1448069" y="0"/>
                  </a:cubicBezTo>
                  <a:cubicBezTo>
                    <a:pt x="1481619" y="274342"/>
                    <a:pt x="1459502" y="555585"/>
                    <a:pt x="1448069" y="710058"/>
                  </a:cubicBezTo>
                  <a:cubicBezTo>
                    <a:pt x="728937" y="666212"/>
                    <a:pt x="151956" y="803991"/>
                    <a:pt x="0" y="710058"/>
                  </a:cubicBezTo>
                  <a:cubicBezTo>
                    <a:pt x="-62671" y="363534"/>
                    <a:pt x="63533" y="264319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2B914AD-EC9A-8F4B-BE74-C667AE71828B}"/>
                </a:ext>
              </a:extLst>
            </p:cNvPr>
            <p:cNvSpPr txBox="1"/>
            <p:nvPr/>
          </p:nvSpPr>
          <p:spPr>
            <a:xfrm>
              <a:off x="4842869" y="4828574"/>
              <a:ext cx="11403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SNMP</a:t>
              </a:r>
              <a:b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</a:br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Daemon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091BC87-C1C0-FE48-AA4E-2584F70E09E0}"/>
                </a:ext>
              </a:extLst>
            </p:cNvPr>
            <p:cNvSpPr txBox="1"/>
            <p:nvPr/>
          </p:nvSpPr>
          <p:spPr>
            <a:xfrm>
              <a:off x="4286762" y="3677090"/>
              <a:ext cx="9289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Port: 161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F485467-17E2-9D42-9DA2-4FF9F1DE74BB}"/>
                </a:ext>
              </a:extLst>
            </p:cNvPr>
            <p:cNvSpPr txBox="1"/>
            <p:nvPr/>
          </p:nvSpPr>
          <p:spPr>
            <a:xfrm>
              <a:off x="2301053" y="1792142"/>
              <a:ext cx="14895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3. 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SNMP </a:t>
              </a:r>
              <a:b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</a:br>
              <a: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Proxy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4D0C09-06A1-3C49-AD9A-9201F7185DC6}"/>
                </a:ext>
              </a:extLst>
            </p:cNvPr>
            <p:cNvSpPr txBox="1"/>
            <p:nvPr/>
          </p:nvSpPr>
          <p:spPr>
            <a:xfrm>
              <a:off x="9850863" y="4655892"/>
              <a:ext cx="19701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2. Time-series 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5217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C7448D-A908-5D49-9F99-EEC256E7830B}"/>
              </a:ext>
            </a:extLst>
          </p:cNvPr>
          <p:cNvSpPr txBox="1"/>
          <p:nvPr/>
        </p:nvSpPr>
        <p:spPr>
          <a:xfrm>
            <a:off x="2782171" y="2890391"/>
            <a:ext cx="6627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Data Sync</a:t>
            </a:r>
          </a:p>
        </p:txBody>
      </p:sp>
    </p:spTree>
    <p:extLst>
      <p:ext uri="{BB962C8B-B14F-4D97-AF65-F5344CB8AC3E}">
        <p14:creationId xmlns:p14="http://schemas.microsoft.com/office/powerpoint/2010/main" val="943684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6D6854FD-D251-4249-A8C2-E2B69355ED1B}"/>
              </a:ext>
            </a:extLst>
          </p:cNvPr>
          <p:cNvSpPr txBox="1"/>
          <p:nvPr/>
        </p:nvSpPr>
        <p:spPr>
          <a:xfrm>
            <a:off x="1559012" y="550460"/>
            <a:ext cx="6627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What is Grafana?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1C374F-A99F-C344-84DE-BD9D7A1A51FC}"/>
              </a:ext>
            </a:extLst>
          </p:cNvPr>
          <p:cNvSpPr txBox="1"/>
          <p:nvPr/>
        </p:nvSpPr>
        <p:spPr>
          <a:xfrm>
            <a:off x="1559013" y="1944547"/>
            <a:ext cx="9205444" cy="391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radley Hand ITC" panose="03070402050302030203" pitchFamily="66" charset="77"/>
              </a:rPr>
              <a:t>Open source visualization and analytics software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radley Hand ITC" panose="03070402050302030203" pitchFamily="66" charset="77"/>
              </a:rPr>
              <a:t>Provides metrics visualization for time-series data sources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radley Hand ITC" panose="03070402050302030203" pitchFamily="66" charset="77"/>
              </a:rPr>
              <a:t>Runs on multiple platforms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radley Hand ITC" panose="03070402050302030203" pitchFamily="66" charset="77"/>
              </a:rPr>
              <a:t>A complete monitoring solution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bg1"/>
              </a:solidFill>
              <a:latin typeface="Bradley Hand ITC" panose="03070402050302030203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5638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2C2A7EB-7456-E443-BCFE-7B3D77D9CC19}"/>
              </a:ext>
            </a:extLst>
          </p:cNvPr>
          <p:cNvGrpSpPr/>
          <p:nvPr/>
        </p:nvGrpSpPr>
        <p:grpSpPr>
          <a:xfrm>
            <a:off x="148587" y="509451"/>
            <a:ext cx="11676611" cy="5889920"/>
            <a:chOff x="148587" y="509451"/>
            <a:chExt cx="11676611" cy="5889920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627EBB1-D1DA-5C42-A2C1-BF026E35C6DB}"/>
                </a:ext>
              </a:extLst>
            </p:cNvPr>
            <p:cNvGrpSpPr/>
            <p:nvPr/>
          </p:nvGrpSpPr>
          <p:grpSpPr>
            <a:xfrm>
              <a:off x="148587" y="509451"/>
              <a:ext cx="11676611" cy="5507286"/>
              <a:chOff x="148587" y="509451"/>
              <a:chExt cx="11676611" cy="5507286"/>
            </a:xfrm>
          </p:grpSpPr>
          <p:sp>
            <p:nvSpPr>
              <p:cNvPr id="47" name="Can 46">
                <a:extLst>
                  <a:ext uri="{FF2B5EF4-FFF2-40B4-BE49-F238E27FC236}">
                    <a16:creationId xmlns:a16="http://schemas.microsoft.com/office/drawing/2014/main" id="{394B915D-5D0F-7A4F-9F49-6AE0577F2B79}"/>
                  </a:ext>
                </a:extLst>
              </p:cNvPr>
              <p:cNvSpPr/>
              <p:nvPr/>
            </p:nvSpPr>
            <p:spPr>
              <a:xfrm>
                <a:off x="7967799" y="4498913"/>
                <a:ext cx="2186286" cy="973029"/>
              </a:xfrm>
              <a:custGeom>
                <a:avLst/>
                <a:gdLst>
                  <a:gd name="connsiteX0" fmla="*/ 0 w 2186286"/>
                  <a:gd name="connsiteY0" fmla="*/ 121629 h 973029"/>
                  <a:gd name="connsiteX1" fmla="*/ 1093143 w 2186286"/>
                  <a:gd name="connsiteY1" fmla="*/ 243258 h 973029"/>
                  <a:gd name="connsiteX2" fmla="*/ 2186286 w 2186286"/>
                  <a:gd name="connsiteY2" fmla="*/ 121629 h 973029"/>
                  <a:gd name="connsiteX3" fmla="*/ 2186286 w 2186286"/>
                  <a:gd name="connsiteY3" fmla="*/ 851400 h 973029"/>
                  <a:gd name="connsiteX4" fmla="*/ 1093143 w 2186286"/>
                  <a:gd name="connsiteY4" fmla="*/ 973029 h 973029"/>
                  <a:gd name="connsiteX5" fmla="*/ 0 w 2186286"/>
                  <a:gd name="connsiteY5" fmla="*/ 851400 h 973029"/>
                  <a:gd name="connsiteX6" fmla="*/ 0 w 2186286"/>
                  <a:gd name="connsiteY6" fmla="*/ 121629 h 973029"/>
                  <a:gd name="connsiteX0" fmla="*/ 0 w 2186286"/>
                  <a:gd name="connsiteY0" fmla="*/ 121629 h 973029"/>
                  <a:gd name="connsiteX1" fmla="*/ 1093143 w 2186286"/>
                  <a:gd name="connsiteY1" fmla="*/ 0 h 973029"/>
                  <a:gd name="connsiteX2" fmla="*/ 2186286 w 2186286"/>
                  <a:gd name="connsiteY2" fmla="*/ 121629 h 973029"/>
                  <a:gd name="connsiteX3" fmla="*/ 1093143 w 2186286"/>
                  <a:gd name="connsiteY3" fmla="*/ 243258 h 973029"/>
                  <a:gd name="connsiteX4" fmla="*/ 0 w 2186286"/>
                  <a:gd name="connsiteY4" fmla="*/ 121629 h 973029"/>
                  <a:gd name="connsiteX0" fmla="*/ 2186286 w 2186286"/>
                  <a:gd name="connsiteY0" fmla="*/ 121629 h 973029"/>
                  <a:gd name="connsiteX1" fmla="*/ 1093143 w 2186286"/>
                  <a:gd name="connsiteY1" fmla="*/ 243258 h 973029"/>
                  <a:gd name="connsiteX2" fmla="*/ 0 w 2186286"/>
                  <a:gd name="connsiteY2" fmla="*/ 121629 h 973029"/>
                  <a:gd name="connsiteX3" fmla="*/ 1093143 w 2186286"/>
                  <a:gd name="connsiteY3" fmla="*/ 0 h 973029"/>
                  <a:gd name="connsiteX4" fmla="*/ 2186286 w 2186286"/>
                  <a:gd name="connsiteY4" fmla="*/ 121629 h 973029"/>
                  <a:gd name="connsiteX5" fmla="*/ 2186286 w 2186286"/>
                  <a:gd name="connsiteY5" fmla="*/ 851400 h 973029"/>
                  <a:gd name="connsiteX6" fmla="*/ 1093143 w 2186286"/>
                  <a:gd name="connsiteY6" fmla="*/ 973029 h 973029"/>
                  <a:gd name="connsiteX7" fmla="*/ 0 w 2186286"/>
                  <a:gd name="connsiteY7" fmla="*/ 851400 h 973029"/>
                  <a:gd name="connsiteX8" fmla="*/ 0 w 2186286"/>
                  <a:gd name="connsiteY8" fmla="*/ 121629 h 97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6286" h="973029" stroke="0" extrusionOk="0">
                    <a:moveTo>
                      <a:pt x="0" y="121629"/>
                    </a:moveTo>
                    <a:cubicBezTo>
                      <a:pt x="-74477" y="142864"/>
                      <a:pt x="474282" y="248938"/>
                      <a:pt x="1093143" y="243258"/>
                    </a:cubicBezTo>
                    <a:cubicBezTo>
                      <a:pt x="1706289" y="245241"/>
                      <a:pt x="2180942" y="188973"/>
                      <a:pt x="2186286" y="121629"/>
                    </a:cubicBezTo>
                    <a:cubicBezTo>
                      <a:pt x="2129070" y="484205"/>
                      <a:pt x="2135406" y="540613"/>
                      <a:pt x="2186286" y="851400"/>
                    </a:cubicBezTo>
                    <a:cubicBezTo>
                      <a:pt x="2129762" y="887649"/>
                      <a:pt x="1779689" y="1012601"/>
                      <a:pt x="1093143" y="973029"/>
                    </a:cubicBezTo>
                    <a:cubicBezTo>
                      <a:pt x="500960" y="974398"/>
                      <a:pt x="1259" y="915982"/>
                      <a:pt x="0" y="851400"/>
                    </a:cubicBezTo>
                    <a:cubicBezTo>
                      <a:pt x="-1839" y="527648"/>
                      <a:pt x="23473" y="202583"/>
                      <a:pt x="0" y="121629"/>
                    </a:cubicBezTo>
                    <a:close/>
                  </a:path>
                  <a:path w="2186286" h="973029" fill="lighten" stroke="0" extrusionOk="0">
                    <a:moveTo>
                      <a:pt x="0" y="121629"/>
                    </a:moveTo>
                    <a:cubicBezTo>
                      <a:pt x="-7466" y="-16744"/>
                      <a:pt x="483301" y="8500"/>
                      <a:pt x="1093143" y="0"/>
                    </a:cubicBezTo>
                    <a:cubicBezTo>
                      <a:pt x="1700913" y="2264"/>
                      <a:pt x="2197521" y="57156"/>
                      <a:pt x="2186286" y="121629"/>
                    </a:cubicBezTo>
                    <a:cubicBezTo>
                      <a:pt x="2124506" y="178810"/>
                      <a:pt x="1725196" y="266424"/>
                      <a:pt x="1093143" y="243258"/>
                    </a:cubicBezTo>
                    <a:cubicBezTo>
                      <a:pt x="495156" y="251800"/>
                      <a:pt x="796" y="197044"/>
                      <a:pt x="0" y="121629"/>
                    </a:cubicBezTo>
                    <a:close/>
                  </a:path>
                  <a:path w="2186286" h="973029" fill="none" extrusionOk="0">
                    <a:moveTo>
                      <a:pt x="2186286" y="121629"/>
                    </a:moveTo>
                    <a:cubicBezTo>
                      <a:pt x="2238499" y="269229"/>
                      <a:pt x="1748425" y="306410"/>
                      <a:pt x="1093143" y="243258"/>
                    </a:cubicBezTo>
                    <a:cubicBezTo>
                      <a:pt x="491594" y="241352"/>
                      <a:pt x="2172" y="178589"/>
                      <a:pt x="0" y="121629"/>
                    </a:cubicBezTo>
                    <a:cubicBezTo>
                      <a:pt x="-71207" y="66148"/>
                      <a:pt x="429478" y="-41357"/>
                      <a:pt x="1093143" y="0"/>
                    </a:cubicBezTo>
                    <a:cubicBezTo>
                      <a:pt x="1692735" y="-293"/>
                      <a:pt x="2180907" y="43491"/>
                      <a:pt x="2186286" y="121629"/>
                    </a:cubicBezTo>
                    <a:cubicBezTo>
                      <a:pt x="2192992" y="281809"/>
                      <a:pt x="2127857" y="625777"/>
                      <a:pt x="2186286" y="851400"/>
                    </a:cubicBezTo>
                    <a:cubicBezTo>
                      <a:pt x="2167394" y="952354"/>
                      <a:pt x="1770722" y="1027907"/>
                      <a:pt x="1093143" y="973029"/>
                    </a:cubicBezTo>
                    <a:cubicBezTo>
                      <a:pt x="488871" y="986002"/>
                      <a:pt x="3419" y="916546"/>
                      <a:pt x="0" y="851400"/>
                    </a:cubicBezTo>
                    <a:cubicBezTo>
                      <a:pt x="-58324" y="758121"/>
                      <a:pt x="-55722" y="478528"/>
                      <a:pt x="0" y="121629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can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C19756A-7F66-1E48-97A3-0058E61E5FEE}"/>
                  </a:ext>
                </a:extLst>
              </p:cNvPr>
              <p:cNvSpPr txBox="1"/>
              <p:nvPr/>
            </p:nvSpPr>
            <p:spPr>
              <a:xfrm>
                <a:off x="7958384" y="3881449"/>
                <a:ext cx="11454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Bradley Hand ITC" panose="03070402050302030203" pitchFamily="66" charset="77"/>
                  </a:rPr>
                  <a:t>MySQL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413D186-FDC2-D64A-9FAE-09BD60759297}"/>
                  </a:ext>
                </a:extLst>
              </p:cNvPr>
              <p:cNvSpPr/>
              <p:nvPr/>
            </p:nvSpPr>
            <p:spPr>
              <a:xfrm>
                <a:off x="7396727" y="3799307"/>
                <a:ext cx="3054545" cy="2183856"/>
              </a:xfrm>
              <a:custGeom>
                <a:avLst/>
                <a:gdLst>
                  <a:gd name="connsiteX0" fmla="*/ 0 w 3054545"/>
                  <a:gd name="connsiteY0" fmla="*/ 0 h 2183856"/>
                  <a:gd name="connsiteX1" fmla="*/ 3054545 w 3054545"/>
                  <a:gd name="connsiteY1" fmla="*/ 0 h 2183856"/>
                  <a:gd name="connsiteX2" fmla="*/ 3054545 w 3054545"/>
                  <a:gd name="connsiteY2" fmla="*/ 2183856 h 2183856"/>
                  <a:gd name="connsiteX3" fmla="*/ 0 w 3054545"/>
                  <a:gd name="connsiteY3" fmla="*/ 2183856 h 2183856"/>
                  <a:gd name="connsiteX4" fmla="*/ 0 w 3054545"/>
                  <a:gd name="connsiteY4" fmla="*/ 0 h 2183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4545" h="2183856" extrusionOk="0">
                    <a:moveTo>
                      <a:pt x="0" y="0"/>
                    </a:moveTo>
                    <a:cubicBezTo>
                      <a:pt x="655294" y="-109404"/>
                      <a:pt x="2022181" y="-69256"/>
                      <a:pt x="3054545" y="0"/>
                    </a:cubicBezTo>
                    <a:cubicBezTo>
                      <a:pt x="3037850" y="686260"/>
                      <a:pt x="3131974" y="1503873"/>
                      <a:pt x="3054545" y="2183856"/>
                    </a:cubicBezTo>
                    <a:cubicBezTo>
                      <a:pt x="1795428" y="2234776"/>
                      <a:pt x="931330" y="2109166"/>
                      <a:pt x="0" y="2183856"/>
                    </a:cubicBezTo>
                    <a:cubicBezTo>
                      <a:pt x="127317" y="1727464"/>
                      <a:pt x="-72729" y="463397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4266498984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CACA685-4035-3144-92B8-E6A39F14D433}"/>
                  </a:ext>
                </a:extLst>
              </p:cNvPr>
              <p:cNvSpPr/>
              <p:nvPr/>
            </p:nvSpPr>
            <p:spPr>
              <a:xfrm>
                <a:off x="7357884" y="1083193"/>
                <a:ext cx="3101837" cy="2183856"/>
              </a:xfrm>
              <a:custGeom>
                <a:avLst/>
                <a:gdLst>
                  <a:gd name="connsiteX0" fmla="*/ 0 w 3101837"/>
                  <a:gd name="connsiteY0" fmla="*/ 0 h 2183856"/>
                  <a:gd name="connsiteX1" fmla="*/ 3101837 w 3101837"/>
                  <a:gd name="connsiteY1" fmla="*/ 0 h 2183856"/>
                  <a:gd name="connsiteX2" fmla="*/ 3101837 w 3101837"/>
                  <a:gd name="connsiteY2" fmla="*/ 2183856 h 2183856"/>
                  <a:gd name="connsiteX3" fmla="*/ 0 w 3101837"/>
                  <a:gd name="connsiteY3" fmla="*/ 2183856 h 2183856"/>
                  <a:gd name="connsiteX4" fmla="*/ 0 w 3101837"/>
                  <a:gd name="connsiteY4" fmla="*/ 0 h 2183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01837" h="2183856" extrusionOk="0">
                    <a:moveTo>
                      <a:pt x="0" y="0"/>
                    </a:moveTo>
                    <a:cubicBezTo>
                      <a:pt x="870447" y="-109404"/>
                      <a:pt x="2246691" y="-69256"/>
                      <a:pt x="3101837" y="0"/>
                    </a:cubicBezTo>
                    <a:cubicBezTo>
                      <a:pt x="3085142" y="686260"/>
                      <a:pt x="3179266" y="1503873"/>
                      <a:pt x="3101837" y="2183856"/>
                    </a:cubicBezTo>
                    <a:cubicBezTo>
                      <a:pt x="1972949" y="2234776"/>
                      <a:pt x="353210" y="2109166"/>
                      <a:pt x="0" y="2183856"/>
                    </a:cubicBezTo>
                    <a:cubicBezTo>
                      <a:pt x="127317" y="1727464"/>
                      <a:pt x="-72729" y="463397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4266498984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cxnSp>
            <p:nvCxnSpPr>
              <p:cNvPr id="72" name="Curved Connector 71">
                <a:extLst>
                  <a:ext uri="{FF2B5EF4-FFF2-40B4-BE49-F238E27FC236}">
                    <a16:creationId xmlns:a16="http://schemas.microsoft.com/office/drawing/2014/main" id="{F55E906B-E47C-F64D-8DB2-A16C68B2BB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85290" y="4971810"/>
                <a:ext cx="2085157" cy="402078"/>
              </a:xfrm>
              <a:prstGeom prst="curvedConnector3">
                <a:avLst>
                  <a:gd name="adj1" fmla="val 50000"/>
                </a:avLst>
              </a:prstGeom>
              <a:ln w="15875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040E87D-7560-BC47-A9CE-DDC658890CE1}"/>
                  </a:ext>
                </a:extLst>
              </p:cNvPr>
              <p:cNvSpPr/>
              <p:nvPr/>
            </p:nvSpPr>
            <p:spPr>
              <a:xfrm>
                <a:off x="3568746" y="3659904"/>
                <a:ext cx="2853416" cy="2323257"/>
              </a:xfrm>
              <a:custGeom>
                <a:avLst/>
                <a:gdLst>
                  <a:gd name="connsiteX0" fmla="*/ 0 w 2853416"/>
                  <a:gd name="connsiteY0" fmla="*/ 0 h 2323257"/>
                  <a:gd name="connsiteX1" fmla="*/ 2853416 w 2853416"/>
                  <a:gd name="connsiteY1" fmla="*/ 0 h 2323257"/>
                  <a:gd name="connsiteX2" fmla="*/ 2853416 w 2853416"/>
                  <a:gd name="connsiteY2" fmla="*/ 2323257 h 2323257"/>
                  <a:gd name="connsiteX3" fmla="*/ 0 w 2853416"/>
                  <a:gd name="connsiteY3" fmla="*/ 2323257 h 2323257"/>
                  <a:gd name="connsiteX4" fmla="*/ 0 w 2853416"/>
                  <a:gd name="connsiteY4" fmla="*/ 0 h 232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3416" h="2323257" extrusionOk="0">
                    <a:moveTo>
                      <a:pt x="0" y="0"/>
                    </a:moveTo>
                    <a:cubicBezTo>
                      <a:pt x="1295108" y="-109404"/>
                      <a:pt x="1993371" y="-69256"/>
                      <a:pt x="2853416" y="0"/>
                    </a:cubicBezTo>
                    <a:cubicBezTo>
                      <a:pt x="2836721" y="994042"/>
                      <a:pt x="2930845" y="1957380"/>
                      <a:pt x="2853416" y="2323257"/>
                    </a:cubicBezTo>
                    <a:cubicBezTo>
                      <a:pt x="1570208" y="2374177"/>
                      <a:pt x="363397" y="2248567"/>
                      <a:pt x="0" y="2323257"/>
                    </a:cubicBezTo>
                    <a:cubicBezTo>
                      <a:pt x="127317" y="1802486"/>
                      <a:pt x="-72729" y="1082613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4266498984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D1326DA-ECB1-DD46-B9D8-26CDCFC0E833}"/>
                  </a:ext>
                </a:extLst>
              </p:cNvPr>
              <p:cNvSpPr txBox="1"/>
              <p:nvPr/>
            </p:nvSpPr>
            <p:spPr>
              <a:xfrm>
                <a:off x="4050703" y="3770505"/>
                <a:ext cx="1245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Bradley Hand ITC" panose="03070402050302030203" pitchFamily="66" charset="77"/>
                  </a:rPr>
                  <a:t>Kubernetes 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EBFDEFB-5499-5A4B-BF5A-EC9DAC86ED96}"/>
                  </a:ext>
                </a:extLst>
              </p:cNvPr>
              <p:cNvSpPr txBox="1"/>
              <p:nvPr/>
            </p:nvSpPr>
            <p:spPr>
              <a:xfrm>
                <a:off x="6463724" y="1713022"/>
                <a:ext cx="894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Bradley Hand ITC" panose="03070402050302030203" pitchFamily="66" charset="77"/>
                  </a:rPr>
                  <a:t>HTTP GET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F7F7B5D-7967-C148-AF33-6994A4D1B2BD}"/>
                  </a:ext>
                </a:extLst>
              </p:cNvPr>
              <p:cNvSpPr/>
              <p:nvPr/>
            </p:nvSpPr>
            <p:spPr>
              <a:xfrm>
                <a:off x="4271420" y="4392690"/>
                <a:ext cx="1448069" cy="1299313"/>
              </a:xfrm>
              <a:custGeom>
                <a:avLst/>
                <a:gdLst>
                  <a:gd name="connsiteX0" fmla="*/ 0 w 1448069"/>
                  <a:gd name="connsiteY0" fmla="*/ 0 h 1299313"/>
                  <a:gd name="connsiteX1" fmla="*/ 1448069 w 1448069"/>
                  <a:gd name="connsiteY1" fmla="*/ 0 h 1299313"/>
                  <a:gd name="connsiteX2" fmla="*/ 1448069 w 1448069"/>
                  <a:gd name="connsiteY2" fmla="*/ 1299313 h 1299313"/>
                  <a:gd name="connsiteX3" fmla="*/ 0 w 1448069"/>
                  <a:gd name="connsiteY3" fmla="*/ 1299313 h 1299313"/>
                  <a:gd name="connsiteX4" fmla="*/ 0 w 1448069"/>
                  <a:gd name="connsiteY4" fmla="*/ 0 h 1299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8069" h="1299313" extrusionOk="0">
                    <a:moveTo>
                      <a:pt x="0" y="0"/>
                    </a:moveTo>
                    <a:cubicBezTo>
                      <a:pt x="498531" y="-82425"/>
                      <a:pt x="1193506" y="116012"/>
                      <a:pt x="1448069" y="0"/>
                    </a:cubicBezTo>
                    <a:cubicBezTo>
                      <a:pt x="1374095" y="235852"/>
                      <a:pt x="1456079" y="834485"/>
                      <a:pt x="1448069" y="1299313"/>
                    </a:cubicBezTo>
                    <a:cubicBezTo>
                      <a:pt x="728937" y="1255467"/>
                      <a:pt x="151956" y="1393246"/>
                      <a:pt x="0" y="1299313"/>
                    </a:cubicBezTo>
                    <a:cubicBezTo>
                      <a:pt x="-102051" y="816628"/>
                      <a:pt x="75306" y="541434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4266498984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87590FE-D5CB-F84F-A824-F69529EE95FA}"/>
                  </a:ext>
                </a:extLst>
              </p:cNvPr>
              <p:cNvSpPr txBox="1"/>
              <p:nvPr/>
            </p:nvSpPr>
            <p:spPr>
              <a:xfrm>
                <a:off x="4413668" y="4758779"/>
                <a:ext cx="11403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Bradley Hand ITC" panose="03070402050302030203" pitchFamily="66" charset="77"/>
                  </a:rPr>
                  <a:t>Data Sync API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782B750-C03F-A44A-9217-5D2E8618F70D}"/>
                  </a:ext>
                </a:extLst>
              </p:cNvPr>
              <p:cNvSpPr/>
              <p:nvPr/>
            </p:nvSpPr>
            <p:spPr>
              <a:xfrm>
                <a:off x="7716521" y="1909320"/>
                <a:ext cx="2437563" cy="944840"/>
              </a:xfrm>
              <a:custGeom>
                <a:avLst/>
                <a:gdLst>
                  <a:gd name="connsiteX0" fmla="*/ 0 w 2437563"/>
                  <a:gd name="connsiteY0" fmla="*/ 0 h 944840"/>
                  <a:gd name="connsiteX1" fmla="*/ 2437563 w 2437563"/>
                  <a:gd name="connsiteY1" fmla="*/ 0 h 944840"/>
                  <a:gd name="connsiteX2" fmla="*/ 2437563 w 2437563"/>
                  <a:gd name="connsiteY2" fmla="*/ 944840 h 944840"/>
                  <a:gd name="connsiteX3" fmla="*/ 0 w 2437563"/>
                  <a:gd name="connsiteY3" fmla="*/ 944840 h 944840"/>
                  <a:gd name="connsiteX4" fmla="*/ 0 w 2437563"/>
                  <a:gd name="connsiteY4" fmla="*/ 0 h 94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7563" h="944840" extrusionOk="0">
                    <a:moveTo>
                      <a:pt x="0" y="0"/>
                    </a:moveTo>
                    <a:cubicBezTo>
                      <a:pt x="978809" y="-109404"/>
                      <a:pt x="2070094" y="-69256"/>
                      <a:pt x="2437563" y="0"/>
                    </a:cubicBezTo>
                    <a:cubicBezTo>
                      <a:pt x="2514912" y="136146"/>
                      <a:pt x="2445509" y="831595"/>
                      <a:pt x="2437563" y="944840"/>
                    </a:cubicBezTo>
                    <a:cubicBezTo>
                      <a:pt x="1941914" y="995760"/>
                      <a:pt x="1178402" y="870150"/>
                      <a:pt x="0" y="944840"/>
                    </a:cubicBezTo>
                    <a:cubicBezTo>
                      <a:pt x="57761" y="805920"/>
                      <a:pt x="-36385" y="277918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4266498984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2B914AD-EC9A-8F4B-BE74-C667AE71828B}"/>
                  </a:ext>
                </a:extLst>
              </p:cNvPr>
              <p:cNvSpPr txBox="1"/>
              <p:nvPr/>
            </p:nvSpPr>
            <p:spPr>
              <a:xfrm>
                <a:off x="7870447" y="1187461"/>
                <a:ext cx="14502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Bradley Hand ITC" panose="03070402050302030203" pitchFamily="66" charset="77"/>
                  </a:rPr>
                  <a:t>Elastic Search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6906CCD-D11F-6645-A452-D57B13AF09DF}"/>
                  </a:ext>
                </a:extLst>
              </p:cNvPr>
              <p:cNvSpPr/>
              <p:nvPr/>
            </p:nvSpPr>
            <p:spPr>
              <a:xfrm>
                <a:off x="3537156" y="1083192"/>
                <a:ext cx="2853416" cy="2125393"/>
              </a:xfrm>
              <a:custGeom>
                <a:avLst/>
                <a:gdLst>
                  <a:gd name="connsiteX0" fmla="*/ 0 w 2853416"/>
                  <a:gd name="connsiteY0" fmla="*/ 0 h 2125393"/>
                  <a:gd name="connsiteX1" fmla="*/ 2853416 w 2853416"/>
                  <a:gd name="connsiteY1" fmla="*/ 0 h 2125393"/>
                  <a:gd name="connsiteX2" fmla="*/ 2853416 w 2853416"/>
                  <a:gd name="connsiteY2" fmla="*/ 2125393 h 2125393"/>
                  <a:gd name="connsiteX3" fmla="*/ 0 w 2853416"/>
                  <a:gd name="connsiteY3" fmla="*/ 2125393 h 2125393"/>
                  <a:gd name="connsiteX4" fmla="*/ 0 w 2853416"/>
                  <a:gd name="connsiteY4" fmla="*/ 0 h 2125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3416" h="2125393" extrusionOk="0">
                    <a:moveTo>
                      <a:pt x="0" y="0"/>
                    </a:moveTo>
                    <a:cubicBezTo>
                      <a:pt x="1295108" y="-109404"/>
                      <a:pt x="1993371" y="-69256"/>
                      <a:pt x="2853416" y="0"/>
                    </a:cubicBezTo>
                    <a:cubicBezTo>
                      <a:pt x="2836721" y="494401"/>
                      <a:pt x="2930845" y="1753573"/>
                      <a:pt x="2853416" y="2125393"/>
                    </a:cubicBezTo>
                    <a:cubicBezTo>
                      <a:pt x="1570208" y="2176313"/>
                      <a:pt x="363397" y="2050703"/>
                      <a:pt x="0" y="2125393"/>
                    </a:cubicBezTo>
                    <a:cubicBezTo>
                      <a:pt x="127317" y="1365092"/>
                      <a:pt x="-72729" y="250683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4266498984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CDAF1F-BCBE-B146-B0D5-23C2F40EE58B}"/>
                  </a:ext>
                </a:extLst>
              </p:cNvPr>
              <p:cNvSpPr txBox="1"/>
              <p:nvPr/>
            </p:nvSpPr>
            <p:spPr>
              <a:xfrm>
                <a:off x="4032585" y="1187461"/>
                <a:ext cx="1245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Bradley Hand ITC" panose="03070402050302030203" pitchFamily="66" charset="77"/>
                  </a:rPr>
                  <a:t>OpenShift 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6A44EA2-C066-4B49-B19D-8DE62A5F92F1}"/>
                  </a:ext>
                </a:extLst>
              </p:cNvPr>
              <p:cNvSpPr/>
              <p:nvPr/>
            </p:nvSpPr>
            <p:spPr>
              <a:xfrm>
                <a:off x="4044490" y="1809646"/>
                <a:ext cx="1898802" cy="969845"/>
              </a:xfrm>
              <a:custGeom>
                <a:avLst/>
                <a:gdLst>
                  <a:gd name="connsiteX0" fmla="*/ 0 w 1898802"/>
                  <a:gd name="connsiteY0" fmla="*/ 0 h 969845"/>
                  <a:gd name="connsiteX1" fmla="*/ 1898802 w 1898802"/>
                  <a:gd name="connsiteY1" fmla="*/ 0 h 969845"/>
                  <a:gd name="connsiteX2" fmla="*/ 1898802 w 1898802"/>
                  <a:gd name="connsiteY2" fmla="*/ 969845 h 969845"/>
                  <a:gd name="connsiteX3" fmla="*/ 0 w 1898802"/>
                  <a:gd name="connsiteY3" fmla="*/ 969845 h 969845"/>
                  <a:gd name="connsiteX4" fmla="*/ 0 w 1898802"/>
                  <a:gd name="connsiteY4" fmla="*/ 0 h 969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8802" h="969845" extrusionOk="0">
                    <a:moveTo>
                      <a:pt x="0" y="0"/>
                    </a:moveTo>
                    <a:cubicBezTo>
                      <a:pt x="299413" y="-109404"/>
                      <a:pt x="1298587" y="-69256"/>
                      <a:pt x="1898802" y="0"/>
                    </a:cubicBezTo>
                    <a:cubicBezTo>
                      <a:pt x="1834694" y="121202"/>
                      <a:pt x="1881621" y="703404"/>
                      <a:pt x="1898802" y="969845"/>
                    </a:cubicBezTo>
                    <a:cubicBezTo>
                      <a:pt x="1118227" y="1020765"/>
                      <a:pt x="788373" y="895155"/>
                      <a:pt x="0" y="969845"/>
                    </a:cubicBezTo>
                    <a:cubicBezTo>
                      <a:pt x="57698" y="810653"/>
                      <a:pt x="-52670" y="148440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92D050"/>
                </a:solidFill>
                <a:extLst>
                  <a:ext uri="{C807C97D-BFC1-408E-A445-0C87EB9F89A2}">
                    <ask:lineSketchStyleProps xmlns:ask="http://schemas.microsoft.com/office/drawing/2018/sketchyshapes" sd="4266498984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0F7B125-43DC-734C-899B-7CF79749F4A0}"/>
                  </a:ext>
                </a:extLst>
              </p:cNvPr>
              <p:cNvSpPr txBox="1"/>
              <p:nvPr/>
            </p:nvSpPr>
            <p:spPr>
              <a:xfrm>
                <a:off x="4392483" y="1993522"/>
                <a:ext cx="11403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Bradley Hand ITC" panose="03070402050302030203" pitchFamily="66" charset="77"/>
                  </a:rPr>
                  <a:t>Device Log Info API</a:t>
                </a:r>
              </a:p>
            </p:txBody>
          </p:sp>
          <p:cxnSp>
            <p:nvCxnSpPr>
              <p:cNvPr id="37" name="Curved Connector 36">
                <a:extLst>
                  <a:ext uri="{FF2B5EF4-FFF2-40B4-BE49-F238E27FC236}">
                    <a16:creationId xmlns:a16="http://schemas.microsoft.com/office/drawing/2014/main" id="{D000D952-92BB-8145-BFC4-0C3F0D01A5E8}"/>
                  </a:ext>
                </a:extLst>
              </p:cNvPr>
              <p:cNvCxnSpPr>
                <a:cxnSpLocks/>
                <a:stCxn id="81" idx="0"/>
                <a:endCxn id="85" idx="2"/>
              </p:cNvCxnSpPr>
              <p:nvPr/>
            </p:nvCxnSpPr>
            <p:spPr>
              <a:xfrm rot="5400000" flipH="1" flipV="1">
                <a:off x="6196114" y="1653501"/>
                <a:ext cx="1538530" cy="3939848"/>
              </a:xfrm>
              <a:prstGeom prst="curvedConnector3">
                <a:avLst>
                  <a:gd name="adj1" fmla="val 48199"/>
                </a:avLst>
              </a:prstGeom>
              <a:ln w="15875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urved Connector 40">
                <a:extLst>
                  <a:ext uri="{FF2B5EF4-FFF2-40B4-BE49-F238E27FC236}">
                    <a16:creationId xmlns:a16="http://schemas.microsoft.com/office/drawing/2014/main" id="{EAFF8099-ED73-EB43-B0FC-812568CC8D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24828" y="2381740"/>
                <a:ext cx="1650128" cy="285970"/>
              </a:xfrm>
              <a:prstGeom prst="curvedConnector3">
                <a:avLst>
                  <a:gd name="adj1" fmla="val 50000"/>
                </a:avLst>
              </a:prstGeom>
              <a:ln w="15875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1B03972-B54F-6E48-B387-B83FFDEA56BD}"/>
                  </a:ext>
                </a:extLst>
              </p:cNvPr>
              <p:cNvSpPr txBox="1"/>
              <p:nvPr/>
            </p:nvSpPr>
            <p:spPr>
              <a:xfrm>
                <a:off x="8488232" y="5545647"/>
                <a:ext cx="11454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Bradley Hand ITC" panose="03070402050302030203" pitchFamily="66" charset="77"/>
                  </a:rPr>
                  <a:t>consdb</a:t>
                </a:r>
              </a:p>
            </p:txBody>
          </p:sp>
          <p:sp>
            <p:nvSpPr>
              <p:cNvPr id="18" name="Internal Storage 17">
                <a:extLst>
                  <a:ext uri="{FF2B5EF4-FFF2-40B4-BE49-F238E27FC236}">
                    <a16:creationId xmlns:a16="http://schemas.microsoft.com/office/drawing/2014/main" id="{DC4A7562-F5F8-2A42-B984-EC18CF18FC54}"/>
                  </a:ext>
                </a:extLst>
              </p:cNvPr>
              <p:cNvSpPr/>
              <p:nvPr/>
            </p:nvSpPr>
            <p:spPr>
              <a:xfrm>
                <a:off x="8187576" y="4891235"/>
                <a:ext cx="1681270" cy="416209"/>
              </a:xfrm>
              <a:prstGeom prst="flowChartInternalStorage">
                <a:avLst/>
              </a:prstGeom>
              <a:noFill/>
              <a:ln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606558"/>
                          <a:gd name="connsiteY0" fmla="*/ 0 h 602673"/>
                          <a:gd name="connsiteX1" fmla="*/ 519454 w 1606558"/>
                          <a:gd name="connsiteY1" fmla="*/ 0 h 602673"/>
                          <a:gd name="connsiteX2" fmla="*/ 1006776 w 1606558"/>
                          <a:gd name="connsiteY2" fmla="*/ 0 h 602673"/>
                          <a:gd name="connsiteX3" fmla="*/ 1606558 w 1606558"/>
                          <a:gd name="connsiteY3" fmla="*/ 0 h 602673"/>
                          <a:gd name="connsiteX4" fmla="*/ 1606558 w 1606558"/>
                          <a:gd name="connsiteY4" fmla="*/ 602673 h 602673"/>
                          <a:gd name="connsiteX5" fmla="*/ 1103170 w 1606558"/>
                          <a:gd name="connsiteY5" fmla="*/ 602673 h 602673"/>
                          <a:gd name="connsiteX6" fmla="*/ 535519 w 1606558"/>
                          <a:gd name="connsiteY6" fmla="*/ 602673 h 602673"/>
                          <a:gd name="connsiteX7" fmla="*/ 0 w 1606558"/>
                          <a:gd name="connsiteY7" fmla="*/ 602673 h 602673"/>
                          <a:gd name="connsiteX8" fmla="*/ 0 w 1606558"/>
                          <a:gd name="connsiteY8" fmla="*/ 0 h 602673"/>
                          <a:gd name="connsiteX0" fmla="*/ 200819 w 1606558"/>
                          <a:gd name="connsiteY0" fmla="*/ 0 h 602673"/>
                          <a:gd name="connsiteX1" fmla="*/ 200819 w 1606558"/>
                          <a:gd name="connsiteY1" fmla="*/ 602673 h 602673"/>
                          <a:gd name="connsiteX2" fmla="*/ 0 w 1606558"/>
                          <a:gd name="connsiteY2" fmla="*/ 75334 h 602673"/>
                          <a:gd name="connsiteX3" fmla="*/ 535519 w 1606558"/>
                          <a:gd name="connsiteY3" fmla="*/ 75334 h 602673"/>
                          <a:gd name="connsiteX4" fmla="*/ 1087104 w 1606558"/>
                          <a:gd name="connsiteY4" fmla="*/ 75334 h 602673"/>
                          <a:gd name="connsiteX5" fmla="*/ 1606558 w 1606558"/>
                          <a:gd name="connsiteY5" fmla="*/ 75334 h 602673"/>
                          <a:gd name="connsiteX0" fmla="*/ 0 w 1606558"/>
                          <a:gd name="connsiteY0" fmla="*/ 0 h 602673"/>
                          <a:gd name="connsiteX1" fmla="*/ 551585 w 1606558"/>
                          <a:gd name="connsiteY1" fmla="*/ 0 h 602673"/>
                          <a:gd name="connsiteX2" fmla="*/ 1103170 w 1606558"/>
                          <a:gd name="connsiteY2" fmla="*/ 0 h 602673"/>
                          <a:gd name="connsiteX3" fmla="*/ 1606558 w 1606558"/>
                          <a:gd name="connsiteY3" fmla="*/ 0 h 602673"/>
                          <a:gd name="connsiteX4" fmla="*/ 1606558 w 1606558"/>
                          <a:gd name="connsiteY4" fmla="*/ 602673 h 602673"/>
                          <a:gd name="connsiteX5" fmla="*/ 1038908 w 1606558"/>
                          <a:gd name="connsiteY5" fmla="*/ 602673 h 602673"/>
                          <a:gd name="connsiteX6" fmla="*/ 535519 w 1606558"/>
                          <a:gd name="connsiteY6" fmla="*/ 602673 h 602673"/>
                          <a:gd name="connsiteX7" fmla="*/ 0 w 1606558"/>
                          <a:gd name="connsiteY7" fmla="*/ 602673 h 602673"/>
                          <a:gd name="connsiteX8" fmla="*/ 0 w 1606558"/>
                          <a:gd name="connsiteY8" fmla="*/ 0 h 6026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606558" h="602673" stroke="0" extrusionOk="0">
                            <a:moveTo>
                              <a:pt x="0" y="0"/>
                            </a:moveTo>
                            <a:cubicBezTo>
                              <a:pt x="219913" y="9622"/>
                              <a:pt x="392254" y="22644"/>
                              <a:pt x="519454" y="0"/>
                            </a:cubicBezTo>
                            <a:cubicBezTo>
                              <a:pt x="646654" y="-22644"/>
                              <a:pt x="776404" y="-6600"/>
                              <a:pt x="1006776" y="0"/>
                            </a:cubicBezTo>
                            <a:cubicBezTo>
                              <a:pt x="1237148" y="6600"/>
                              <a:pt x="1309918" y="-15623"/>
                              <a:pt x="1606558" y="0"/>
                            </a:cubicBezTo>
                            <a:cubicBezTo>
                              <a:pt x="1614191" y="228510"/>
                              <a:pt x="1609105" y="436102"/>
                              <a:pt x="1606558" y="602673"/>
                            </a:cubicBezTo>
                            <a:cubicBezTo>
                              <a:pt x="1422755" y="620969"/>
                              <a:pt x="1271972" y="579520"/>
                              <a:pt x="1103170" y="602673"/>
                            </a:cubicBezTo>
                            <a:cubicBezTo>
                              <a:pt x="934368" y="625826"/>
                              <a:pt x="816173" y="580355"/>
                              <a:pt x="535519" y="602673"/>
                            </a:cubicBezTo>
                            <a:cubicBezTo>
                              <a:pt x="254865" y="624991"/>
                              <a:pt x="261883" y="579137"/>
                              <a:pt x="0" y="602673"/>
                            </a:cubicBezTo>
                            <a:cubicBezTo>
                              <a:pt x="-1864" y="359529"/>
                              <a:pt x="22189" y="284442"/>
                              <a:pt x="0" y="0"/>
                            </a:cubicBezTo>
                            <a:close/>
                          </a:path>
                          <a:path w="1606558" h="602673" fill="none" extrusionOk="0">
                            <a:moveTo>
                              <a:pt x="200819" y="0"/>
                            </a:moveTo>
                            <a:cubicBezTo>
                              <a:pt x="220650" y="229964"/>
                              <a:pt x="223327" y="397905"/>
                              <a:pt x="200819" y="602673"/>
                            </a:cubicBezTo>
                            <a:moveTo>
                              <a:pt x="0" y="75334"/>
                            </a:moveTo>
                            <a:cubicBezTo>
                              <a:pt x="216925" y="48601"/>
                              <a:pt x="340953" y="88192"/>
                              <a:pt x="535519" y="75334"/>
                            </a:cubicBezTo>
                            <a:cubicBezTo>
                              <a:pt x="730085" y="62476"/>
                              <a:pt x="878411" y="59481"/>
                              <a:pt x="1087104" y="75334"/>
                            </a:cubicBezTo>
                            <a:cubicBezTo>
                              <a:pt x="1295797" y="91187"/>
                              <a:pt x="1406482" y="69505"/>
                              <a:pt x="1606558" y="75334"/>
                            </a:cubicBezTo>
                          </a:path>
                          <a:path w="1606558" h="602673" fill="none" extrusionOk="0">
                            <a:moveTo>
                              <a:pt x="0" y="0"/>
                            </a:moveTo>
                            <a:cubicBezTo>
                              <a:pt x="215200" y="-10941"/>
                              <a:pt x="302550" y="25954"/>
                              <a:pt x="551585" y="0"/>
                            </a:cubicBezTo>
                            <a:cubicBezTo>
                              <a:pt x="800620" y="-25954"/>
                              <a:pt x="913971" y="13125"/>
                              <a:pt x="1103170" y="0"/>
                            </a:cubicBezTo>
                            <a:cubicBezTo>
                              <a:pt x="1292370" y="-13125"/>
                              <a:pt x="1491790" y="22321"/>
                              <a:pt x="1606558" y="0"/>
                            </a:cubicBezTo>
                            <a:cubicBezTo>
                              <a:pt x="1607671" y="222967"/>
                              <a:pt x="1613053" y="372070"/>
                              <a:pt x="1606558" y="602673"/>
                            </a:cubicBezTo>
                            <a:cubicBezTo>
                              <a:pt x="1369404" y="604069"/>
                              <a:pt x="1286598" y="628740"/>
                              <a:pt x="1038908" y="602673"/>
                            </a:cubicBezTo>
                            <a:cubicBezTo>
                              <a:pt x="791218" y="576607"/>
                              <a:pt x="671106" y="598151"/>
                              <a:pt x="535519" y="602673"/>
                            </a:cubicBezTo>
                            <a:cubicBezTo>
                              <a:pt x="399932" y="607195"/>
                              <a:pt x="227431" y="624920"/>
                              <a:pt x="0" y="602673"/>
                            </a:cubicBezTo>
                            <a:cubicBezTo>
                              <a:pt x="-20073" y="401213"/>
                              <a:pt x="-8904" y="178411"/>
                              <a:pt x="0" y="0"/>
                            </a:cubicBezTo>
                            <a:close/>
                          </a:path>
                          <a:path w="1606558" h="602673" fill="none" stroke="0" extrusionOk="0">
                            <a:moveTo>
                              <a:pt x="200819" y="0"/>
                            </a:moveTo>
                            <a:cubicBezTo>
                              <a:pt x="180019" y="183143"/>
                              <a:pt x="180032" y="398913"/>
                              <a:pt x="200819" y="602673"/>
                            </a:cubicBezTo>
                            <a:moveTo>
                              <a:pt x="0" y="75334"/>
                            </a:moveTo>
                            <a:cubicBezTo>
                              <a:pt x="242640" y="94266"/>
                              <a:pt x="358540" y="75057"/>
                              <a:pt x="551585" y="75334"/>
                            </a:cubicBezTo>
                            <a:cubicBezTo>
                              <a:pt x="744631" y="75611"/>
                              <a:pt x="911603" y="90756"/>
                              <a:pt x="1119235" y="75334"/>
                            </a:cubicBezTo>
                            <a:cubicBezTo>
                              <a:pt x="1326867" y="59913"/>
                              <a:pt x="1398931" y="66916"/>
                              <a:pt x="1606558" y="75334"/>
                            </a:cubicBezTo>
                          </a:path>
                          <a:path w="1606558" h="602673" fill="none" stroke="0" extrusionOk="0">
                            <a:moveTo>
                              <a:pt x="0" y="0"/>
                            </a:moveTo>
                            <a:cubicBezTo>
                              <a:pt x="114505" y="-23526"/>
                              <a:pt x="311105" y="15595"/>
                              <a:pt x="503388" y="0"/>
                            </a:cubicBezTo>
                            <a:cubicBezTo>
                              <a:pt x="695671" y="-15595"/>
                              <a:pt x="826858" y="5459"/>
                              <a:pt x="1038908" y="0"/>
                            </a:cubicBezTo>
                            <a:cubicBezTo>
                              <a:pt x="1250958" y="-5459"/>
                              <a:pt x="1474198" y="8091"/>
                              <a:pt x="1606558" y="0"/>
                            </a:cubicBezTo>
                            <a:cubicBezTo>
                              <a:pt x="1605715" y="262073"/>
                              <a:pt x="1581333" y="349346"/>
                              <a:pt x="1606558" y="602673"/>
                            </a:cubicBezTo>
                            <a:cubicBezTo>
                              <a:pt x="1494745" y="618714"/>
                              <a:pt x="1216728" y="614026"/>
                              <a:pt x="1119235" y="602673"/>
                            </a:cubicBezTo>
                            <a:cubicBezTo>
                              <a:pt x="1021742" y="591320"/>
                              <a:pt x="797970" y="586124"/>
                              <a:pt x="551585" y="602673"/>
                            </a:cubicBezTo>
                            <a:cubicBezTo>
                              <a:pt x="305200" y="619223"/>
                              <a:pt x="243054" y="622788"/>
                              <a:pt x="0" y="602673"/>
                            </a:cubicBezTo>
                            <a:cubicBezTo>
                              <a:pt x="-26357" y="447960"/>
                              <a:pt x="11594" y="12797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FE7002E-6676-8849-B3DA-620334023E67}"/>
                  </a:ext>
                </a:extLst>
              </p:cNvPr>
              <p:cNvSpPr txBox="1"/>
              <p:nvPr/>
            </p:nvSpPr>
            <p:spPr>
              <a:xfrm>
                <a:off x="8521383" y="4967036"/>
                <a:ext cx="11454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Bradley Hand ITC" panose="03070402050302030203" pitchFamily="66" charset="77"/>
                  </a:rPr>
                  <a:t>device_info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7B965E3-DD24-CF40-8237-A05B9989DB66}"/>
                  </a:ext>
                </a:extLst>
              </p:cNvPr>
              <p:cNvSpPr/>
              <p:nvPr/>
            </p:nvSpPr>
            <p:spPr>
              <a:xfrm>
                <a:off x="10885035" y="3832881"/>
                <a:ext cx="940163" cy="2183856"/>
              </a:xfrm>
              <a:custGeom>
                <a:avLst/>
                <a:gdLst>
                  <a:gd name="connsiteX0" fmla="*/ 0 w 940163"/>
                  <a:gd name="connsiteY0" fmla="*/ 0 h 2183856"/>
                  <a:gd name="connsiteX1" fmla="*/ 940163 w 940163"/>
                  <a:gd name="connsiteY1" fmla="*/ 0 h 2183856"/>
                  <a:gd name="connsiteX2" fmla="*/ 940163 w 940163"/>
                  <a:gd name="connsiteY2" fmla="*/ 2183856 h 2183856"/>
                  <a:gd name="connsiteX3" fmla="*/ 0 w 940163"/>
                  <a:gd name="connsiteY3" fmla="*/ 2183856 h 2183856"/>
                  <a:gd name="connsiteX4" fmla="*/ 0 w 940163"/>
                  <a:gd name="connsiteY4" fmla="*/ 0 h 2183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0163" h="2183856" extrusionOk="0">
                    <a:moveTo>
                      <a:pt x="0" y="0"/>
                    </a:moveTo>
                    <a:cubicBezTo>
                      <a:pt x="266380" y="-6243"/>
                      <a:pt x="529869" y="-72092"/>
                      <a:pt x="940163" y="0"/>
                    </a:cubicBezTo>
                    <a:cubicBezTo>
                      <a:pt x="923468" y="686260"/>
                      <a:pt x="1017592" y="1503873"/>
                      <a:pt x="940163" y="2183856"/>
                    </a:cubicBezTo>
                    <a:cubicBezTo>
                      <a:pt x="698400" y="2167457"/>
                      <a:pt x="324460" y="2158177"/>
                      <a:pt x="0" y="2183856"/>
                    </a:cubicBezTo>
                    <a:cubicBezTo>
                      <a:pt x="127317" y="1727464"/>
                      <a:pt x="-72729" y="463397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4266498984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cxnSp>
            <p:nvCxnSpPr>
              <p:cNvPr id="62" name="Curved Connector 61">
                <a:extLst>
                  <a:ext uri="{FF2B5EF4-FFF2-40B4-BE49-F238E27FC236}">
                    <a16:creationId xmlns:a16="http://schemas.microsoft.com/office/drawing/2014/main" id="{32C96335-CD8D-7340-BAE4-487618659B1C}"/>
                  </a:ext>
                </a:extLst>
              </p:cNvPr>
              <p:cNvCxnSpPr>
                <a:cxnSpLocks/>
                <a:stCxn id="61" idx="1"/>
                <a:endCxn id="47" idx="4"/>
              </p:cNvCxnSpPr>
              <p:nvPr/>
            </p:nvCxnSpPr>
            <p:spPr>
              <a:xfrm rot="10800000" flipV="1">
                <a:off x="10154085" y="4924808"/>
                <a:ext cx="730950" cy="60619"/>
              </a:xfrm>
              <a:prstGeom prst="curvedConnector3">
                <a:avLst>
                  <a:gd name="adj1" fmla="val 50000"/>
                </a:avLst>
              </a:prstGeom>
              <a:ln w="15875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7B112C9-CEE6-FB45-A3B9-373B5CC6AF46}"/>
                  </a:ext>
                </a:extLst>
              </p:cNvPr>
              <p:cNvSpPr txBox="1"/>
              <p:nvPr/>
            </p:nvSpPr>
            <p:spPr>
              <a:xfrm>
                <a:off x="10925702" y="4755531"/>
                <a:ext cx="8349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Bradley Hand ITC" panose="03070402050302030203" pitchFamily="66" charset="77"/>
                  </a:rPr>
                  <a:t>LMS</a:t>
                </a:r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989324E-FD9F-B849-8178-8C8F36515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05458" y="1176078"/>
                <a:ext cx="311663" cy="349938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E97DB157-8BAB-9A41-AB6C-9C95572CE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49386" y="3898664"/>
                <a:ext cx="387882" cy="383625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B3375B95-AA43-A940-B10C-A43FFAA3D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72888" y="3745463"/>
                <a:ext cx="360887" cy="351282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76E5657-9687-D548-84CA-5EFFAE9C8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72888" y="1198538"/>
                <a:ext cx="359697" cy="316400"/>
              </a:xfrm>
              <a:prstGeom prst="rect">
                <a:avLst/>
              </a:prstGeom>
            </p:spPr>
          </p:pic>
          <p:sp>
            <p:nvSpPr>
              <p:cNvPr id="55" name="Document 54">
                <a:extLst>
                  <a:ext uri="{FF2B5EF4-FFF2-40B4-BE49-F238E27FC236}">
                    <a16:creationId xmlns:a16="http://schemas.microsoft.com/office/drawing/2014/main" id="{57792E37-D93B-9846-8686-1E93E11E1587}"/>
                  </a:ext>
                </a:extLst>
              </p:cNvPr>
              <p:cNvSpPr/>
              <p:nvPr/>
            </p:nvSpPr>
            <p:spPr>
              <a:xfrm>
                <a:off x="8245255" y="2078961"/>
                <a:ext cx="1388397" cy="509536"/>
              </a:xfrm>
              <a:prstGeom prst="flowChartDocumen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AF432D9-1C3D-C642-80D1-12BA5FF9E233}"/>
                  </a:ext>
                </a:extLst>
              </p:cNvPr>
              <p:cNvSpPr txBox="1"/>
              <p:nvPr/>
            </p:nvSpPr>
            <p:spPr>
              <a:xfrm>
                <a:off x="8336092" y="2143356"/>
                <a:ext cx="11454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Bradley Hand ITC" panose="03070402050302030203" pitchFamily="66" charset="77"/>
                  </a:rPr>
                  <a:t>device_info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569B7B3-5BA2-144C-A829-EF824DC059DF}"/>
                  </a:ext>
                </a:extLst>
              </p:cNvPr>
              <p:cNvSpPr txBox="1"/>
              <p:nvPr/>
            </p:nvSpPr>
            <p:spPr>
              <a:xfrm>
                <a:off x="6577883" y="5288134"/>
                <a:ext cx="8941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Bradley Hand ITC" panose="03070402050302030203" pitchFamily="66" charset="77"/>
                  </a:rPr>
                  <a:t>JDBC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F242FEB-C7D9-5645-84A6-F2DC2560A240}"/>
                  </a:ext>
                </a:extLst>
              </p:cNvPr>
              <p:cNvSpPr txBox="1"/>
              <p:nvPr/>
            </p:nvSpPr>
            <p:spPr>
              <a:xfrm>
                <a:off x="6433718" y="3727283"/>
                <a:ext cx="894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Bradley Hand ITC" panose="03070402050302030203" pitchFamily="66" charset="77"/>
                  </a:rPr>
                  <a:t>HTTPS POST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1AA6836-4D7C-F344-A628-AA283A1268CB}"/>
                  </a:ext>
                </a:extLst>
              </p:cNvPr>
              <p:cNvSpPr/>
              <p:nvPr/>
            </p:nvSpPr>
            <p:spPr>
              <a:xfrm>
                <a:off x="505827" y="509451"/>
                <a:ext cx="2103375" cy="668630"/>
              </a:xfrm>
              <a:custGeom>
                <a:avLst/>
                <a:gdLst>
                  <a:gd name="connsiteX0" fmla="*/ 0 w 2103375"/>
                  <a:gd name="connsiteY0" fmla="*/ 0 h 668630"/>
                  <a:gd name="connsiteX1" fmla="*/ 2103375 w 2103375"/>
                  <a:gd name="connsiteY1" fmla="*/ 0 h 668630"/>
                  <a:gd name="connsiteX2" fmla="*/ 2103375 w 2103375"/>
                  <a:gd name="connsiteY2" fmla="*/ 668630 h 668630"/>
                  <a:gd name="connsiteX3" fmla="*/ 0 w 2103375"/>
                  <a:gd name="connsiteY3" fmla="*/ 668630 h 668630"/>
                  <a:gd name="connsiteX4" fmla="*/ 0 w 2103375"/>
                  <a:gd name="connsiteY4" fmla="*/ 0 h 66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3375" h="668630" extrusionOk="0">
                    <a:moveTo>
                      <a:pt x="0" y="0"/>
                    </a:moveTo>
                    <a:cubicBezTo>
                      <a:pt x="215588" y="-109404"/>
                      <a:pt x="1800393" y="-69256"/>
                      <a:pt x="2103375" y="0"/>
                    </a:cubicBezTo>
                    <a:cubicBezTo>
                      <a:pt x="2086363" y="80886"/>
                      <a:pt x="2068961" y="373675"/>
                      <a:pt x="2103375" y="668630"/>
                    </a:cubicBezTo>
                    <a:cubicBezTo>
                      <a:pt x="1300354" y="719550"/>
                      <a:pt x="237102" y="593940"/>
                      <a:pt x="0" y="668630"/>
                    </a:cubicBezTo>
                    <a:cubicBezTo>
                      <a:pt x="21918" y="412521"/>
                      <a:pt x="-42909" y="241558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00B0F0"/>
                </a:solidFill>
                <a:extLst>
                  <a:ext uri="{C807C97D-BFC1-408E-A445-0C87EB9F89A2}">
                    <ask:lineSketchStyleProps xmlns:ask="http://schemas.microsoft.com/office/drawing/2018/sketchyshapes" sd="4266498984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cxnSp>
            <p:nvCxnSpPr>
              <p:cNvPr id="98" name="Curved Connector 97">
                <a:extLst>
                  <a:ext uri="{FF2B5EF4-FFF2-40B4-BE49-F238E27FC236}">
                    <a16:creationId xmlns:a16="http://schemas.microsoft.com/office/drawing/2014/main" id="{C0B915C5-D5D7-9A45-B72F-17A14B7BBC68}"/>
                  </a:ext>
                </a:extLst>
              </p:cNvPr>
              <p:cNvCxnSpPr>
                <a:cxnSpLocks/>
                <a:stCxn id="97" idx="2"/>
              </p:cNvCxnSpPr>
              <p:nvPr/>
            </p:nvCxnSpPr>
            <p:spPr>
              <a:xfrm rot="16200000" flipH="1">
                <a:off x="1358713" y="1376883"/>
                <a:ext cx="676928" cy="279324"/>
              </a:xfrm>
              <a:prstGeom prst="curvedConnector3">
                <a:avLst>
                  <a:gd name="adj1" fmla="val 50000"/>
                </a:avLst>
              </a:prstGeom>
              <a:ln w="15875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0D32562A-0A81-B64D-AC83-03FDE7FB8B49}"/>
                  </a:ext>
                </a:extLst>
              </p:cNvPr>
              <p:cNvSpPr/>
              <p:nvPr/>
            </p:nvSpPr>
            <p:spPr>
              <a:xfrm>
                <a:off x="148587" y="1958981"/>
                <a:ext cx="2750821" cy="4024180"/>
              </a:xfrm>
              <a:custGeom>
                <a:avLst/>
                <a:gdLst>
                  <a:gd name="connsiteX0" fmla="*/ 0 w 2750821"/>
                  <a:gd name="connsiteY0" fmla="*/ 0 h 4024180"/>
                  <a:gd name="connsiteX1" fmla="*/ 2750821 w 2750821"/>
                  <a:gd name="connsiteY1" fmla="*/ 0 h 4024180"/>
                  <a:gd name="connsiteX2" fmla="*/ 2750821 w 2750821"/>
                  <a:gd name="connsiteY2" fmla="*/ 4024180 h 4024180"/>
                  <a:gd name="connsiteX3" fmla="*/ 0 w 2750821"/>
                  <a:gd name="connsiteY3" fmla="*/ 4024180 h 4024180"/>
                  <a:gd name="connsiteX4" fmla="*/ 0 w 2750821"/>
                  <a:gd name="connsiteY4" fmla="*/ 0 h 402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0821" h="4024180" extrusionOk="0">
                    <a:moveTo>
                      <a:pt x="0" y="0"/>
                    </a:moveTo>
                    <a:cubicBezTo>
                      <a:pt x="1136121" y="-109404"/>
                      <a:pt x="2191046" y="-69256"/>
                      <a:pt x="2750821" y="0"/>
                    </a:cubicBezTo>
                    <a:cubicBezTo>
                      <a:pt x="2734126" y="1657689"/>
                      <a:pt x="2828250" y="2830479"/>
                      <a:pt x="2750821" y="4024180"/>
                    </a:cubicBezTo>
                    <a:cubicBezTo>
                      <a:pt x="1921341" y="4075100"/>
                      <a:pt x="1278779" y="3949490"/>
                      <a:pt x="0" y="4024180"/>
                    </a:cubicBezTo>
                    <a:cubicBezTo>
                      <a:pt x="127317" y="3331386"/>
                      <a:pt x="-72729" y="1033517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4266498984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07A4271-11A2-F24A-A225-3DD850A45C61}"/>
                  </a:ext>
                </a:extLst>
              </p:cNvPr>
              <p:cNvSpPr/>
              <p:nvPr/>
            </p:nvSpPr>
            <p:spPr>
              <a:xfrm>
                <a:off x="431300" y="2686692"/>
                <a:ext cx="2178407" cy="2858955"/>
              </a:xfrm>
              <a:custGeom>
                <a:avLst/>
                <a:gdLst>
                  <a:gd name="connsiteX0" fmla="*/ 0 w 2178407"/>
                  <a:gd name="connsiteY0" fmla="*/ 0 h 2858955"/>
                  <a:gd name="connsiteX1" fmla="*/ 2178407 w 2178407"/>
                  <a:gd name="connsiteY1" fmla="*/ 0 h 2858955"/>
                  <a:gd name="connsiteX2" fmla="*/ 2178407 w 2178407"/>
                  <a:gd name="connsiteY2" fmla="*/ 2858955 h 2858955"/>
                  <a:gd name="connsiteX3" fmla="*/ 0 w 2178407"/>
                  <a:gd name="connsiteY3" fmla="*/ 2858955 h 2858955"/>
                  <a:gd name="connsiteX4" fmla="*/ 0 w 2178407"/>
                  <a:gd name="connsiteY4" fmla="*/ 0 h 2858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8407" h="2858955" extrusionOk="0">
                    <a:moveTo>
                      <a:pt x="0" y="0"/>
                    </a:moveTo>
                    <a:cubicBezTo>
                      <a:pt x="941375" y="118645"/>
                      <a:pt x="1254022" y="116012"/>
                      <a:pt x="2178407" y="0"/>
                    </a:cubicBezTo>
                    <a:cubicBezTo>
                      <a:pt x="2045525" y="323847"/>
                      <a:pt x="2263358" y="2547787"/>
                      <a:pt x="2178407" y="2858955"/>
                    </a:cubicBezTo>
                    <a:cubicBezTo>
                      <a:pt x="1870488" y="2993555"/>
                      <a:pt x="962147" y="2701759"/>
                      <a:pt x="0" y="2858955"/>
                    </a:cubicBezTo>
                    <a:cubicBezTo>
                      <a:pt x="-20187" y="2086724"/>
                      <a:pt x="-152480" y="390256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30B1FF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E48203D-652A-494F-9450-382A2810C4E0}"/>
                  </a:ext>
                </a:extLst>
              </p:cNvPr>
              <p:cNvSpPr txBox="1"/>
              <p:nvPr/>
            </p:nvSpPr>
            <p:spPr>
              <a:xfrm>
                <a:off x="335877" y="2116633"/>
                <a:ext cx="17044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Bradley Hand ITC" panose="03070402050302030203" pitchFamily="66" charset="77"/>
                  </a:rPr>
                  <a:t>Web Application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15CE646-23EC-184F-A232-99CA8F3AA384}"/>
                  </a:ext>
                </a:extLst>
              </p:cNvPr>
              <p:cNvSpPr txBox="1"/>
              <p:nvPr/>
            </p:nvSpPr>
            <p:spPr>
              <a:xfrm>
                <a:off x="520048" y="2870031"/>
                <a:ext cx="16682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Bradley Hand ITC" panose="03070402050302030203" pitchFamily="66" charset="77"/>
                  </a:rPr>
                  <a:t>Health</a:t>
                </a:r>
                <a:r>
                  <a:rPr lang="en-US" sz="1400" b="1" dirty="0">
                    <a:solidFill>
                      <a:schemeClr val="bg1"/>
                    </a:solidFill>
                    <a:latin typeface="Bradley Hand ITC" panose="03070402050302030203" pitchFamily="66" charset="77"/>
                  </a:rPr>
                  <a:t> Dashboard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D495742-2E78-DA4E-85FF-8D13E685A2FD}"/>
                  </a:ext>
                </a:extLst>
              </p:cNvPr>
              <p:cNvSpPr txBox="1"/>
              <p:nvPr/>
            </p:nvSpPr>
            <p:spPr>
              <a:xfrm>
                <a:off x="688126" y="3735394"/>
                <a:ext cx="5925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  <a:latin typeface="Bradley Hand ITC" panose="03070402050302030203" pitchFamily="66" charset="77"/>
                  </a:rPr>
                  <a:t>Logs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C159183E-3B59-6642-A06A-30943A91E582}"/>
                  </a:ext>
                </a:extLst>
              </p:cNvPr>
              <p:cNvSpPr/>
              <p:nvPr/>
            </p:nvSpPr>
            <p:spPr>
              <a:xfrm>
                <a:off x="661217" y="3659904"/>
                <a:ext cx="1609646" cy="1332999"/>
              </a:xfrm>
              <a:custGeom>
                <a:avLst/>
                <a:gdLst>
                  <a:gd name="connsiteX0" fmla="*/ 0 w 1609646"/>
                  <a:gd name="connsiteY0" fmla="*/ 0 h 1332999"/>
                  <a:gd name="connsiteX1" fmla="*/ 1609646 w 1609646"/>
                  <a:gd name="connsiteY1" fmla="*/ 0 h 1332999"/>
                  <a:gd name="connsiteX2" fmla="*/ 1609646 w 1609646"/>
                  <a:gd name="connsiteY2" fmla="*/ 1332999 h 1332999"/>
                  <a:gd name="connsiteX3" fmla="*/ 0 w 1609646"/>
                  <a:gd name="connsiteY3" fmla="*/ 1332999 h 1332999"/>
                  <a:gd name="connsiteX4" fmla="*/ 0 w 1609646"/>
                  <a:gd name="connsiteY4" fmla="*/ 0 h 1332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9646" h="1332999" extrusionOk="0">
                    <a:moveTo>
                      <a:pt x="0" y="0"/>
                    </a:moveTo>
                    <a:cubicBezTo>
                      <a:pt x="686840" y="-645"/>
                      <a:pt x="1372828" y="24020"/>
                      <a:pt x="1609646" y="0"/>
                    </a:cubicBezTo>
                    <a:cubicBezTo>
                      <a:pt x="1699077" y="470606"/>
                      <a:pt x="1575727" y="726841"/>
                      <a:pt x="1609646" y="1332999"/>
                    </a:cubicBezTo>
                    <a:cubicBezTo>
                      <a:pt x="1181780" y="1439234"/>
                      <a:pt x="271159" y="1288749"/>
                      <a:pt x="0" y="1332999"/>
                    </a:cubicBezTo>
                    <a:cubicBezTo>
                      <a:pt x="12491" y="892713"/>
                      <a:pt x="73676" y="580636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8A869A0-97B4-9643-A2A6-2D364262221E}"/>
                  </a:ext>
                </a:extLst>
              </p:cNvPr>
              <p:cNvSpPr txBox="1"/>
              <p:nvPr/>
            </p:nvSpPr>
            <p:spPr>
              <a:xfrm>
                <a:off x="860917" y="3926599"/>
                <a:ext cx="1421502" cy="90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chemeClr val="bg1"/>
                    </a:solidFill>
                    <a:latin typeface="Bradley Hand ITC" panose="03070402050302030203" pitchFamily="66" charset="77"/>
                  </a:rPr>
                  <a:t>Log Storage Used</a:t>
                </a:r>
              </a:p>
              <a:p>
                <a:r>
                  <a:rPr lang="en-US" sz="1050" b="1" dirty="0">
                    <a:solidFill>
                      <a:schemeClr val="bg1"/>
                    </a:solidFill>
                    <a:latin typeface="Bradley Hand ITC" panose="03070402050302030203" pitchFamily="66" charset="77"/>
                  </a:rPr>
                  <a:t>30 MB</a:t>
                </a:r>
              </a:p>
              <a:p>
                <a:endParaRPr lang="en-US" sz="1050" b="1" dirty="0">
                  <a:solidFill>
                    <a:schemeClr val="bg1"/>
                  </a:solidFill>
                  <a:latin typeface="Bradley Hand ITC" panose="03070402050302030203" pitchFamily="66" charset="77"/>
                </a:endParaRPr>
              </a:p>
              <a:p>
                <a:r>
                  <a:rPr lang="en-US" sz="1050" b="1" dirty="0">
                    <a:solidFill>
                      <a:schemeClr val="bg1"/>
                    </a:solidFill>
                    <a:latin typeface="Bradley Hand ITC" panose="03070402050302030203" pitchFamily="66" charset="77"/>
                  </a:rPr>
                  <a:t>Log Retention Period</a:t>
                </a:r>
              </a:p>
              <a:p>
                <a:r>
                  <a:rPr lang="en-US" sz="1050" b="1" dirty="0">
                    <a:solidFill>
                      <a:schemeClr val="bg1"/>
                    </a:solidFill>
                    <a:latin typeface="Bradley Hand ITC" panose="03070402050302030203" pitchFamily="66" charset="77"/>
                  </a:rPr>
                  <a:t>1 Year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E5436C7-4D54-A64B-BD26-7A3D68D2EAB0}"/>
                  </a:ext>
                </a:extLst>
              </p:cNvPr>
              <p:cNvSpPr txBox="1"/>
              <p:nvPr/>
            </p:nvSpPr>
            <p:spPr>
              <a:xfrm>
                <a:off x="869966" y="521264"/>
                <a:ext cx="13173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Bradley Hand ITC" panose="03070402050302030203" pitchFamily="66" charset="77"/>
                  </a:rPr>
                  <a:t>Application User</a:t>
                </a:r>
              </a:p>
            </p:txBody>
          </p:sp>
          <p:cxnSp>
            <p:nvCxnSpPr>
              <p:cNvPr id="115" name="Curved Connector 114">
                <a:extLst>
                  <a:ext uri="{FF2B5EF4-FFF2-40B4-BE49-F238E27FC236}">
                    <a16:creationId xmlns:a16="http://schemas.microsoft.com/office/drawing/2014/main" id="{79A679AC-9473-7047-A224-1631ECB2D2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0750" y="2441333"/>
                <a:ext cx="1667966" cy="1649143"/>
              </a:xfrm>
              <a:prstGeom prst="curvedConnector3">
                <a:avLst>
                  <a:gd name="adj1" fmla="val 50000"/>
                </a:avLst>
              </a:prstGeom>
              <a:ln w="15875">
                <a:solidFill>
                  <a:schemeClr val="bg2">
                    <a:lumMod val="9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985E3A0-1156-5C41-946F-032A108D651A}"/>
                  </a:ext>
                </a:extLst>
              </p:cNvPr>
              <p:cNvSpPr txBox="1"/>
              <p:nvPr/>
            </p:nvSpPr>
            <p:spPr>
              <a:xfrm>
                <a:off x="2768239" y="2182500"/>
                <a:ext cx="8941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Bradley Hand ITC" panose="03070402050302030203" pitchFamily="66" charset="77"/>
                  </a:rPr>
                  <a:t>HTTP GET</a:t>
                </a:r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1D47176-8EB7-7548-B359-B3CE8A6670A7}"/>
                </a:ext>
              </a:extLst>
            </p:cNvPr>
            <p:cNvSpPr txBox="1"/>
            <p:nvPr/>
          </p:nvSpPr>
          <p:spPr>
            <a:xfrm>
              <a:off x="9379474" y="588258"/>
              <a:ext cx="114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SoE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CDC3691-C362-4B4C-B4B4-A3CA7E0D9347}"/>
                </a:ext>
              </a:extLst>
            </p:cNvPr>
            <p:cNvSpPr txBox="1"/>
            <p:nvPr/>
          </p:nvSpPr>
          <p:spPr>
            <a:xfrm>
              <a:off x="9379474" y="6060817"/>
              <a:ext cx="1145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SoR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8957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C7448D-A908-5D49-9F99-EEC256E7830B}"/>
              </a:ext>
            </a:extLst>
          </p:cNvPr>
          <p:cNvSpPr txBox="1"/>
          <p:nvPr/>
        </p:nvSpPr>
        <p:spPr>
          <a:xfrm>
            <a:off x="2782171" y="3136612"/>
            <a:ext cx="6627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Multi-Tenancy + Security</a:t>
            </a:r>
          </a:p>
        </p:txBody>
      </p:sp>
    </p:spTree>
    <p:extLst>
      <p:ext uri="{BB962C8B-B14F-4D97-AF65-F5344CB8AC3E}">
        <p14:creationId xmlns:p14="http://schemas.microsoft.com/office/powerpoint/2010/main" val="1628684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7A9502E-DD9A-A948-8FFD-739F344BA9EB}"/>
              </a:ext>
            </a:extLst>
          </p:cNvPr>
          <p:cNvGrpSpPr/>
          <p:nvPr/>
        </p:nvGrpSpPr>
        <p:grpSpPr>
          <a:xfrm>
            <a:off x="633014" y="209006"/>
            <a:ext cx="11306435" cy="6413863"/>
            <a:chOff x="633014" y="209006"/>
            <a:chExt cx="11306435" cy="641386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43CE5C-B26A-634C-AC6F-9D3246FE65BA}"/>
                </a:ext>
              </a:extLst>
            </p:cNvPr>
            <p:cNvSpPr/>
            <p:nvPr/>
          </p:nvSpPr>
          <p:spPr>
            <a:xfrm>
              <a:off x="8596887" y="1143769"/>
              <a:ext cx="2505932" cy="674152"/>
            </a:xfrm>
            <a:custGeom>
              <a:avLst/>
              <a:gdLst>
                <a:gd name="connsiteX0" fmla="*/ 0 w 2505932"/>
                <a:gd name="connsiteY0" fmla="*/ 0 h 674152"/>
                <a:gd name="connsiteX1" fmla="*/ 2505932 w 2505932"/>
                <a:gd name="connsiteY1" fmla="*/ 0 h 674152"/>
                <a:gd name="connsiteX2" fmla="*/ 2505932 w 2505932"/>
                <a:gd name="connsiteY2" fmla="*/ 674152 h 674152"/>
                <a:gd name="connsiteX3" fmla="*/ 0 w 2505932"/>
                <a:gd name="connsiteY3" fmla="*/ 674152 h 674152"/>
                <a:gd name="connsiteX4" fmla="*/ 0 w 2505932"/>
                <a:gd name="connsiteY4" fmla="*/ 0 h 67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5932" h="674152" extrusionOk="0">
                  <a:moveTo>
                    <a:pt x="0" y="0"/>
                  </a:moveTo>
                  <a:cubicBezTo>
                    <a:pt x="679249" y="-109404"/>
                    <a:pt x="1993256" y="-69256"/>
                    <a:pt x="2505932" y="0"/>
                  </a:cubicBezTo>
                  <a:cubicBezTo>
                    <a:pt x="2478954" y="197950"/>
                    <a:pt x="2479393" y="353942"/>
                    <a:pt x="2505932" y="674152"/>
                  </a:cubicBezTo>
                  <a:cubicBezTo>
                    <a:pt x="2144589" y="725072"/>
                    <a:pt x="1229823" y="599462"/>
                    <a:pt x="0" y="674152"/>
                  </a:cubicBezTo>
                  <a:cubicBezTo>
                    <a:pt x="39533" y="557665"/>
                    <a:pt x="-43001" y="13150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F54C4F0-C7C3-ED47-8F02-7B6E8949119F}"/>
                </a:ext>
              </a:extLst>
            </p:cNvPr>
            <p:cNvSpPr/>
            <p:nvPr/>
          </p:nvSpPr>
          <p:spPr>
            <a:xfrm>
              <a:off x="8596887" y="2083569"/>
              <a:ext cx="2505932" cy="674152"/>
            </a:xfrm>
            <a:custGeom>
              <a:avLst/>
              <a:gdLst>
                <a:gd name="connsiteX0" fmla="*/ 0 w 2505932"/>
                <a:gd name="connsiteY0" fmla="*/ 0 h 674152"/>
                <a:gd name="connsiteX1" fmla="*/ 2505932 w 2505932"/>
                <a:gd name="connsiteY1" fmla="*/ 0 h 674152"/>
                <a:gd name="connsiteX2" fmla="*/ 2505932 w 2505932"/>
                <a:gd name="connsiteY2" fmla="*/ 674152 h 674152"/>
                <a:gd name="connsiteX3" fmla="*/ 0 w 2505932"/>
                <a:gd name="connsiteY3" fmla="*/ 674152 h 674152"/>
                <a:gd name="connsiteX4" fmla="*/ 0 w 2505932"/>
                <a:gd name="connsiteY4" fmla="*/ 0 h 67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5932" h="674152" extrusionOk="0">
                  <a:moveTo>
                    <a:pt x="0" y="0"/>
                  </a:moveTo>
                  <a:cubicBezTo>
                    <a:pt x="679249" y="-109404"/>
                    <a:pt x="1993256" y="-69256"/>
                    <a:pt x="2505932" y="0"/>
                  </a:cubicBezTo>
                  <a:cubicBezTo>
                    <a:pt x="2478954" y="197950"/>
                    <a:pt x="2479393" y="353942"/>
                    <a:pt x="2505932" y="674152"/>
                  </a:cubicBezTo>
                  <a:cubicBezTo>
                    <a:pt x="2144589" y="725072"/>
                    <a:pt x="1229823" y="599462"/>
                    <a:pt x="0" y="674152"/>
                  </a:cubicBezTo>
                  <a:cubicBezTo>
                    <a:pt x="39533" y="557665"/>
                    <a:pt x="-43001" y="13150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8DCB45E-85CE-6849-A611-E4EB715978CD}"/>
                </a:ext>
              </a:extLst>
            </p:cNvPr>
            <p:cNvSpPr txBox="1"/>
            <p:nvPr/>
          </p:nvSpPr>
          <p:spPr>
            <a:xfrm>
              <a:off x="688795" y="4309553"/>
              <a:ext cx="931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Web App</a:t>
              </a:r>
            </a:p>
          </p:txBody>
        </p:sp>
        <p:pic>
          <p:nvPicPr>
            <p:cNvPr id="53" name="Graphic 52" descr="Bar graph with upward trend">
              <a:extLst>
                <a:ext uri="{FF2B5EF4-FFF2-40B4-BE49-F238E27FC236}">
                  <a16:creationId xmlns:a16="http://schemas.microsoft.com/office/drawing/2014/main" id="{D674912D-AB91-4445-81A9-8944B5A6F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1324" y="4895624"/>
              <a:ext cx="931139" cy="931139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8FA3EDB-00CF-E34A-853C-AB36A4D4438F}"/>
                </a:ext>
              </a:extLst>
            </p:cNvPr>
            <p:cNvSpPr/>
            <p:nvPr/>
          </p:nvSpPr>
          <p:spPr>
            <a:xfrm>
              <a:off x="654315" y="4218875"/>
              <a:ext cx="1481089" cy="1940196"/>
            </a:xfrm>
            <a:custGeom>
              <a:avLst/>
              <a:gdLst>
                <a:gd name="connsiteX0" fmla="*/ 0 w 1481089"/>
                <a:gd name="connsiteY0" fmla="*/ 0 h 1940196"/>
                <a:gd name="connsiteX1" fmla="*/ 1481089 w 1481089"/>
                <a:gd name="connsiteY1" fmla="*/ 0 h 1940196"/>
                <a:gd name="connsiteX2" fmla="*/ 1481089 w 1481089"/>
                <a:gd name="connsiteY2" fmla="*/ 1940196 h 1940196"/>
                <a:gd name="connsiteX3" fmla="*/ 0 w 1481089"/>
                <a:gd name="connsiteY3" fmla="*/ 1940196 h 1940196"/>
                <a:gd name="connsiteX4" fmla="*/ 0 w 1481089"/>
                <a:gd name="connsiteY4" fmla="*/ 0 h 194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089" h="1940196" extrusionOk="0">
                  <a:moveTo>
                    <a:pt x="0" y="0"/>
                  </a:moveTo>
                  <a:cubicBezTo>
                    <a:pt x="461442" y="35402"/>
                    <a:pt x="938172" y="-71253"/>
                    <a:pt x="1481089" y="0"/>
                  </a:cubicBezTo>
                  <a:cubicBezTo>
                    <a:pt x="1464394" y="237009"/>
                    <a:pt x="1558518" y="1285940"/>
                    <a:pt x="1481089" y="1940196"/>
                  </a:cubicBezTo>
                  <a:cubicBezTo>
                    <a:pt x="1049088" y="1830559"/>
                    <a:pt x="208459" y="1852147"/>
                    <a:pt x="0" y="1940196"/>
                  </a:cubicBezTo>
                  <a:cubicBezTo>
                    <a:pt x="127317" y="1075210"/>
                    <a:pt x="-72729" y="955770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52498C1-77A7-2843-8065-DF061FFAAD1C}"/>
                </a:ext>
              </a:extLst>
            </p:cNvPr>
            <p:cNvSpPr/>
            <p:nvPr/>
          </p:nvSpPr>
          <p:spPr>
            <a:xfrm>
              <a:off x="3494939" y="209006"/>
              <a:ext cx="8444510" cy="6413863"/>
            </a:xfrm>
            <a:custGeom>
              <a:avLst/>
              <a:gdLst>
                <a:gd name="connsiteX0" fmla="*/ 0 w 8444510"/>
                <a:gd name="connsiteY0" fmla="*/ 0 h 6413863"/>
                <a:gd name="connsiteX1" fmla="*/ 8444510 w 8444510"/>
                <a:gd name="connsiteY1" fmla="*/ 0 h 6413863"/>
                <a:gd name="connsiteX2" fmla="*/ 8444510 w 8444510"/>
                <a:gd name="connsiteY2" fmla="*/ 6413863 h 6413863"/>
                <a:gd name="connsiteX3" fmla="*/ 0 w 8444510"/>
                <a:gd name="connsiteY3" fmla="*/ 6413863 h 6413863"/>
                <a:gd name="connsiteX4" fmla="*/ 0 w 8444510"/>
                <a:gd name="connsiteY4" fmla="*/ 0 h 641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4510" h="6413863" extrusionOk="0">
                  <a:moveTo>
                    <a:pt x="0" y="0"/>
                  </a:moveTo>
                  <a:cubicBezTo>
                    <a:pt x="1364792" y="-109404"/>
                    <a:pt x="6506648" y="-69256"/>
                    <a:pt x="8444510" y="0"/>
                  </a:cubicBezTo>
                  <a:cubicBezTo>
                    <a:pt x="8427815" y="1925321"/>
                    <a:pt x="8521939" y="3842695"/>
                    <a:pt x="8444510" y="6413863"/>
                  </a:cubicBezTo>
                  <a:cubicBezTo>
                    <a:pt x="6310222" y="6464783"/>
                    <a:pt x="1476167" y="6339173"/>
                    <a:pt x="0" y="6413863"/>
                  </a:cubicBezTo>
                  <a:cubicBezTo>
                    <a:pt x="127317" y="3326668"/>
                    <a:pt x="-72729" y="2593398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56" name="Picture 4" descr="Prometheus for Users - RX-M Cloud Native Training &amp; Consulting">
              <a:extLst>
                <a:ext uri="{FF2B5EF4-FFF2-40B4-BE49-F238E27FC236}">
                  <a16:creationId xmlns:a16="http://schemas.microsoft.com/office/drawing/2014/main" id="{3F75772C-3B62-264E-A92A-E87C47211F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0879" y="2171314"/>
              <a:ext cx="742052" cy="45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Modules">
              <a:extLst>
                <a:ext uri="{FF2B5EF4-FFF2-40B4-BE49-F238E27FC236}">
                  <a16:creationId xmlns:a16="http://schemas.microsoft.com/office/drawing/2014/main" id="{0ED463AE-0B99-FE42-B6F6-D5CB79019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6004" y="1247741"/>
              <a:ext cx="431801" cy="43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C1D2828-ACF1-E14A-9FA3-EE9EE341FE32}"/>
                </a:ext>
              </a:extLst>
            </p:cNvPr>
            <p:cNvSpPr txBox="1"/>
            <p:nvPr/>
          </p:nvSpPr>
          <p:spPr>
            <a:xfrm>
              <a:off x="8816818" y="1294364"/>
              <a:ext cx="15435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Grafana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CE5394-4A91-A646-8E37-2B2423134DCE}"/>
                </a:ext>
              </a:extLst>
            </p:cNvPr>
            <p:cNvSpPr txBox="1"/>
            <p:nvPr/>
          </p:nvSpPr>
          <p:spPr>
            <a:xfrm>
              <a:off x="8717519" y="2191887"/>
              <a:ext cx="15435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Prometheus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B67C38F-8075-FD48-80ED-E5507F5ED91F}"/>
                </a:ext>
              </a:extLst>
            </p:cNvPr>
            <p:cNvSpPr/>
            <p:nvPr/>
          </p:nvSpPr>
          <p:spPr>
            <a:xfrm>
              <a:off x="8148997" y="709444"/>
              <a:ext cx="3296722" cy="2345609"/>
            </a:xfrm>
            <a:custGeom>
              <a:avLst/>
              <a:gdLst>
                <a:gd name="connsiteX0" fmla="*/ 0 w 3296722"/>
                <a:gd name="connsiteY0" fmla="*/ 0 h 2345609"/>
                <a:gd name="connsiteX1" fmla="*/ 3296722 w 3296722"/>
                <a:gd name="connsiteY1" fmla="*/ 0 h 2345609"/>
                <a:gd name="connsiteX2" fmla="*/ 3296722 w 3296722"/>
                <a:gd name="connsiteY2" fmla="*/ 2345609 h 2345609"/>
                <a:gd name="connsiteX3" fmla="*/ 0 w 3296722"/>
                <a:gd name="connsiteY3" fmla="*/ 2345609 h 2345609"/>
                <a:gd name="connsiteX4" fmla="*/ 0 w 3296722"/>
                <a:gd name="connsiteY4" fmla="*/ 0 h 234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722" h="2345609" extrusionOk="0">
                  <a:moveTo>
                    <a:pt x="0" y="0"/>
                  </a:moveTo>
                  <a:cubicBezTo>
                    <a:pt x="798156" y="-109404"/>
                    <a:pt x="2333377" y="-69256"/>
                    <a:pt x="3296722" y="0"/>
                  </a:cubicBezTo>
                  <a:cubicBezTo>
                    <a:pt x="3280027" y="452277"/>
                    <a:pt x="3374151" y="1212445"/>
                    <a:pt x="3296722" y="2345609"/>
                  </a:cubicBezTo>
                  <a:cubicBezTo>
                    <a:pt x="2823441" y="2396529"/>
                    <a:pt x="846958" y="2270919"/>
                    <a:pt x="0" y="2345609"/>
                  </a:cubicBezTo>
                  <a:cubicBezTo>
                    <a:pt x="127317" y="1762943"/>
                    <a:pt x="-72729" y="518489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023E5DE-C365-C04E-AFCA-A76ED8B72AFC}"/>
                </a:ext>
              </a:extLst>
            </p:cNvPr>
            <p:cNvSpPr txBox="1"/>
            <p:nvPr/>
          </p:nvSpPr>
          <p:spPr>
            <a:xfrm>
              <a:off x="8165541" y="704017"/>
              <a:ext cx="25132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Customer A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733A438-264C-9842-9437-7F9599BA467C}"/>
                </a:ext>
              </a:extLst>
            </p:cNvPr>
            <p:cNvSpPr/>
            <p:nvPr/>
          </p:nvSpPr>
          <p:spPr>
            <a:xfrm>
              <a:off x="8633159" y="4247787"/>
              <a:ext cx="2505932" cy="674152"/>
            </a:xfrm>
            <a:custGeom>
              <a:avLst/>
              <a:gdLst>
                <a:gd name="connsiteX0" fmla="*/ 0 w 2505932"/>
                <a:gd name="connsiteY0" fmla="*/ 0 h 674152"/>
                <a:gd name="connsiteX1" fmla="*/ 2505932 w 2505932"/>
                <a:gd name="connsiteY1" fmla="*/ 0 h 674152"/>
                <a:gd name="connsiteX2" fmla="*/ 2505932 w 2505932"/>
                <a:gd name="connsiteY2" fmla="*/ 674152 h 674152"/>
                <a:gd name="connsiteX3" fmla="*/ 0 w 2505932"/>
                <a:gd name="connsiteY3" fmla="*/ 674152 h 674152"/>
                <a:gd name="connsiteX4" fmla="*/ 0 w 2505932"/>
                <a:gd name="connsiteY4" fmla="*/ 0 h 67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5932" h="674152" extrusionOk="0">
                  <a:moveTo>
                    <a:pt x="0" y="0"/>
                  </a:moveTo>
                  <a:cubicBezTo>
                    <a:pt x="679249" y="-109404"/>
                    <a:pt x="1993256" y="-69256"/>
                    <a:pt x="2505932" y="0"/>
                  </a:cubicBezTo>
                  <a:cubicBezTo>
                    <a:pt x="2478954" y="197950"/>
                    <a:pt x="2479393" y="353942"/>
                    <a:pt x="2505932" y="674152"/>
                  </a:cubicBezTo>
                  <a:cubicBezTo>
                    <a:pt x="2144589" y="725072"/>
                    <a:pt x="1229823" y="599462"/>
                    <a:pt x="0" y="674152"/>
                  </a:cubicBezTo>
                  <a:cubicBezTo>
                    <a:pt x="39533" y="557665"/>
                    <a:pt x="-43001" y="13150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D800EBF-6DA8-A64E-A762-AC2556386119}"/>
                </a:ext>
              </a:extLst>
            </p:cNvPr>
            <p:cNvSpPr/>
            <p:nvPr/>
          </p:nvSpPr>
          <p:spPr>
            <a:xfrm>
              <a:off x="8633159" y="5187587"/>
              <a:ext cx="2505932" cy="674152"/>
            </a:xfrm>
            <a:custGeom>
              <a:avLst/>
              <a:gdLst>
                <a:gd name="connsiteX0" fmla="*/ 0 w 2505932"/>
                <a:gd name="connsiteY0" fmla="*/ 0 h 674152"/>
                <a:gd name="connsiteX1" fmla="*/ 2505932 w 2505932"/>
                <a:gd name="connsiteY1" fmla="*/ 0 h 674152"/>
                <a:gd name="connsiteX2" fmla="*/ 2505932 w 2505932"/>
                <a:gd name="connsiteY2" fmla="*/ 674152 h 674152"/>
                <a:gd name="connsiteX3" fmla="*/ 0 w 2505932"/>
                <a:gd name="connsiteY3" fmla="*/ 674152 h 674152"/>
                <a:gd name="connsiteX4" fmla="*/ 0 w 2505932"/>
                <a:gd name="connsiteY4" fmla="*/ 0 h 67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5932" h="674152" extrusionOk="0">
                  <a:moveTo>
                    <a:pt x="0" y="0"/>
                  </a:moveTo>
                  <a:cubicBezTo>
                    <a:pt x="679249" y="-109404"/>
                    <a:pt x="1993256" y="-69256"/>
                    <a:pt x="2505932" y="0"/>
                  </a:cubicBezTo>
                  <a:cubicBezTo>
                    <a:pt x="2478954" y="197950"/>
                    <a:pt x="2479393" y="353942"/>
                    <a:pt x="2505932" y="674152"/>
                  </a:cubicBezTo>
                  <a:cubicBezTo>
                    <a:pt x="2144589" y="725072"/>
                    <a:pt x="1229823" y="599462"/>
                    <a:pt x="0" y="674152"/>
                  </a:cubicBezTo>
                  <a:cubicBezTo>
                    <a:pt x="39533" y="557665"/>
                    <a:pt x="-43001" y="13150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71" name="Picture 4" descr="Prometheus for Users - RX-M Cloud Native Training &amp; Consulting">
              <a:extLst>
                <a:ext uri="{FF2B5EF4-FFF2-40B4-BE49-F238E27FC236}">
                  <a16:creationId xmlns:a16="http://schemas.microsoft.com/office/drawing/2014/main" id="{CD9E4065-F585-D943-96E4-7F30478F08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151" y="5275332"/>
              <a:ext cx="742052" cy="45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10" descr="Modules">
              <a:extLst>
                <a:ext uri="{FF2B5EF4-FFF2-40B4-BE49-F238E27FC236}">
                  <a16:creationId xmlns:a16="http://schemas.microsoft.com/office/drawing/2014/main" id="{689DD7DE-89CA-E043-8DE7-D336878D48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2276" y="4351759"/>
              <a:ext cx="431801" cy="43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2543285-8166-F443-A75F-AEA96849F04F}"/>
                </a:ext>
              </a:extLst>
            </p:cNvPr>
            <p:cNvSpPr txBox="1"/>
            <p:nvPr/>
          </p:nvSpPr>
          <p:spPr>
            <a:xfrm>
              <a:off x="8853090" y="4398382"/>
              <a:ext cx="15435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Grafana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EF4948C-7F80-C54F-B9FD-12E4DBAF0717}"/>
                </a:ext>
              </a:extLst>
            </p:cNvPr>
            <p:cNvSpPr txBox="1"/>
            <p:nvPr/>
          </p:nvSpPr>
          <p:spPr>
            <a:xfrm>
              <a:off x="8753791" y="5295905"/>
              <a:ext cx="15435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Prometheus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9CF4020-EA71-2B43-8B2C-0664FB71AC66}"/>
                </a:ext>
              </a:extLst>
            </p:cNvPr>
            <p:cNvSpPr/>
            <p:nvPr/>
          </p:nvSpPr>
          <p:spPr>
            <a:xfrm>
              <a:off x="8185269" y="3813462"/>
              <a:ext cx="3296722" cy="2345609"/>
            </a:xfrm>
            <a:custGeom>
              <a:avLst/>
              <a:gdLst>
                <a:gd name="connsiteX0" fmla="*/ 0 w 3296722"/>
                <a:gd name="connsiteY0" fmla="*/ 0 h 2345609"/>
                <a:gd name="connsiteX1" fmla="*/ 3296722 w 3296722"/>
                <a:gd name="connsiteY1" fmla="*/ 0 h 2345609"/>
                <a:gd name="connsiteX2" fmla="*/ 3296722 w 3296722"/>
                <a:gd name="connsiteY2" fmla="*/ 2345609 h 2345609"/>
                <a:gd name="connsiteX3" fmla="*/ 0 w 3296722"/>
                <a:gd name="connsiteY3" fmla="*/ 2345609 h 2345609"/>
                <a:gd name="connsiteX4" fmla="*/ 0 w 3296722"/>
                <a:gd name="connsiteY4" fmla="*/ 0 h 234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722" h="2345609" extrusionOk="0">
                  <a:moveTo>
                    <a:pt x="0" y="0"/>
                  </a:moveTo>
                  <a:cubicBezTo>
                    <a:pt x="798156" y="-109404"/>
                    <a:pt x="2333377" y="-69256"/>
                    <a:pt x="3296722" y="0"/>
                  </a:cubicBezTo>
                  <a:cubicBezTo>
                    <a:pt x="3280027" y="452277"/>
                    <a:pt x="3374151" y="1212445"/>
                    <a:pt x="3296722" y="2345609"/>
                  </a:cubicBezTo>
                  <a:cubicBezTo>
                    <a:pt x="2823441" y="2396529"/>
                    <a:pt x="846958" y="2270919"/>
                    <a:pt x="0" y="2345609"/>
                  </a:cubicBezTo>
                  <a:cubicBezTo>
                    <a:pt x="127317" y="1762943"/>
                    <a:pt x="-72729" y="518489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77DEE84-2A74-4C48-A76D-A22D6E3B1E25}"/>
                </a:ext>
              </a:extLst>
            </p:cNvPr>
            <p:cNvSpPr txBox="1"/>
            <p:nvPr/>
          </p:nvSpPr>
          <p:spPr>
            <a:xfrm>
              <a:off x="8201813" y="3808035"/>
              <a:ext cx="25132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Customer B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7690868-3A3B-744E-BBE2-77066B335566}"/>
                </a:ext>
              </a:extLst>
            </p:cNvPr>
            <p:cNvSpPr txBox="1"/>
            <p:nvPr/>
          </p:nvSpPr>
          <p:spPr>
            <a:xfrm>
              <a:off x="7476840" y="1455441"/>
              <a:ext cx="629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3000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639DA05-1D71-0348-851A-25C904E2642B}"/>
                </a:ext>
              </a:extLst>
            </p:cNvPr>
            <p:cNvSpPr txBox="1"/>
            <p:nvPr/>
          </p:nvSpPr>
          <p:spPr>
            <a:xfrm>
              <a:off x="7519385" y="2222687"/>
              <a:ext cx="629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9090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2B217B-8228-E24A-B958-CE68E4116E65}"/>
                </a:ext>
              </a:extLst>
            </p:cNvPr>
            <p:cNvSpPr txBox="1"/>
            <p:nvPr/>
          </p:nvSpPr>
          <p:spPr>
            <a:xfrm>
              <a:off x="7494219" y="4676050"/>
              <a:ext cx="629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3001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8B314DC-201E-4F40-9C86-E8819AEF8345}"/>
                </a:ext>
              </a:extLst>
            </p:cNvPr>
            <p:cNvSpPr txBox="1"/>
            <p:nvPr/>
          </p:nvSpPr>
          <p:spPr>
            <a:xfrm>
              <a:off x="7552626" y="5540539"/>
              <a:ext cx="629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9191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B18E5C0-F52E-8440-BC10-F05E5E773C91}"/>
                </a:ext>
              </a:extLst>
            </p:cNvPr>
            <p:cNvSpPr txBox="1"/>
            <p:nvPr/>
          </p:nvSpPr>
          <p:spPr>
            <a:xfrm>
              <a:off x="2008270" y="3661331"/>
              <a:ext cx="9354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Device ID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41A1CBD-4E6A-C045-8A2A-14B7AF806DEE}"/>
                </a:ext>
              </a:extLst>
            </p:cNvPr>
            <p:cNvCxnSpPr/>
            <p:nvPr/>
          </p:nvCxnSpPr>
          <p:spPr>
            <a:xfrm>
              <a:off x="7217464" y="416001"/>
              <a:ext cx="0" cy="54630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102">
              <a:extLst>
                <a:ext uri="{FF2B5EF4-FFF2-40B4-BE49-F238E27FC236}">
                  <a16:creationId xmlns:a16="http://schemas.microsoft.com/office/drawing/2014/main" id="{B95C7EEA-C1C0-364C-B6E1-4DF245E4E02C}"/>
                </a:ext>
              </a:extLst>
            </p:cNvPr>
            <p:cNvCxnSpPr>
              <a:cxnSpLocks/>
              <a:stCxn id="54" idx="3"/>
              <a:endCxn id="57" idx="1"/>
            </p:cNvCxnSpPr>
            <p:nvPr/>
          </p:nvCxnSpPr>
          <p:spPr>
            <a:xfrm flipV="1">
              <a:off x="2135404" y="2897726"/>
              <a:ext cx="2048177" cy="2291247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C91A507-3F67-AC46-9DEA-0A30CC55BB52}"/>
                </a:ext>
              </a:extLst>
            </p:cNvPr>
            <p:cNvSpPr txBox="1"/>
            <p:nvPr/>
          </p:nvSpPr>
          <p:spPr>
            <a:xfrm>
              <a:off x="3701671" y="410239"/>
              <a:ext cx="12265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OpenShift</a:t>
              </a:r>
            </a:p>
          </p:txBody>
        </p:sp>
        <p:cxnSp>
          <p:nvCxnSpPr>
            <p:cNvPr id="118" name="Curved Connector 117">
              <a:extLst>
                <a:ext uri="{FF2B5EF4-FFF2-40B4-BE49-F238E27FC236}">
                  <a16:creationId xmlns:a16="http://schemas.microsoft.com/office/drawing/2014/main" id="{AA3216FA-F3F0-8E46-8BD1-A0F4DF3D0C9E}"/>
                </a:ext>
              </a:extLst>
            </p:cNvPr>
            <p:cNvCxnSpPr>
              <a:cxnSpLocks/>
              <a:stCxn id="57" idx="3"/>
            </p:cNvCxnSpPr>
            <p:nvPr/>
          </p:nvCxnSpPr>
          <p:spPr>
            <a:xfrm>
              <a:off x="6651689" y="2897726"/>
              <a:ext cx="1434531" cy="1350061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1301646-773F-464C-A1CD-3B1E971B392A}"/>
                </a:ext>
              </a:extLst>
            </p:cNvPr>
            <p:cNvSpPr txBox="1"/>
            <p:nvPr/>
          </p:nvSpPr>
          <p:spPr>
            <a:xfrm>
              <a:off x="3727205" y="6066474"/>
              <a:ext cx="4444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https://grafana-customer-B?param1=value1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DCEBCD0-AC0F-1843-81F3-A224050124FE}"/>
                </a:ext>
              </a:extLst>
            </p:cNvPr>
            <p:cNvSpPr/>
            <p:nvPr/>
          </p:nvSpPr>
          <p:spPr>
            <a:xfrm>
              <a:off x="633014" y="1532513"/>
              <a:ext cx="1648121" cy="856042"/>
            </a:xfrm>
            <a:custGeom>
              <a:avLst/>
              <a:gdLst>
                <a:gd name="connsiteX0" fmla="*/ 0 w 1648121"/>
                <a:gd name="connsiteY0" fmla="*/ 0 h 856042"/>
                <a:gd name="connsiteX1" fmla="*/ 1648121 w 1648121"/>
                <a:gd name="connsiteY1" fmla="*/ 0 h 856042"/>
                <a:gd name="connsiteX2" fmla="*/ 1648121 w 1648121"/>
                <a:gd name="connsiteY2" fmla="*/ 856042 h 856042"/>
                <a:gd name="connsiteX3" fmla="*/ 0 w 1648121"/>
                <a:gd name="connsiteY3" fmla="*/ 856042 h 856042"/>
                <a:gd name="connsiteX4" fmla="*/ 0 w 1648121"/>
                <a:gd name="connsiteY4" fmla="*/ 0 h 85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8121" h="856042" extrusionOk="0">
                  <a:moveTo>
                    <a:pt x="0" y="0"/>
                  </a:moveTo>
                  <a:cubicBezTo>
                    <a:pt x="712561" y="135595"/>
                    <a:pt x="1254174" y="-64282"/>
                    <a:pt x="1648121" y="0"/>
                  </a:cubicBezTo>
                  <a:cubicBezTo>
                    <a:pt x="1589860" y="278593"/>
                    <a:pt x="1610578" y="653041"/>
                    <a:pt x="1648121" y="856042"/>
                  </a:cubicBezTo>
                  <a:cubicBezTo>
                    <a:pt x="1428814" y="908853"/>
                    <a:pt x="720024" y="906413"/>
                    <a:pt x="0" y="856042"/>
                  </a:cubicBezTo>
                  <a:cubicBezTo>
                    <a:pt x="-62269" y="651059"/>
                    <a:pt x="4267" y="14314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89878E4-201E-494C-A74C-2B2CEB9A26B8}"/>
                </a:ext>
              </a:extLst>
            </p:cNvPr>
            <p:cNvSpPr txBox="1"/>
            <p:nvPr/>
          </p:nvSpPr>
          <p:spPr>
            <a:xfrm>
              <a:off x="753181" y="1663984"/>
              <a:ext cx="13173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User B Login</a:t>
              </a:r>
            </a:p>
          </p:txBody>
        </p:sp>
        <p:cxnSp>
          <p:nvCxnSpPr>
            <p:cNvPr id="125" name="Curved Connector 124">
              <a:extLst>
                <a:ext uri="{FF2B5EF4-FFF2-40B4-BE49-F238E27FC236}">
                  <a16:creationId xmlns:a16="http://schemas.microsoft.com/office/drawing/2014/main" id="{E460C169-12C2-2F41-B0AC-64EB52C1FE5D}"/>
                </a:ext>
              </a:extLst>
            </p:cNvPr>
            <p:cNvCxnSpPr>
              <a:cxnSpLocks/>
              <a:stCxn id="123" idx="2"/>
              <a:endCxn id="54" idx="0"/>
            </p:cNvCxnSpPr>
            <p:nvPr/>
          </p:nvCxnSpPr>
          <p:spPr>
            <a:xfrm rot="5400000">
              <a:off x="510808" y="3272608"/>
              <a:ext cx="1830320" cy="62215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2BBC02D-F458-5C49-BC55-4B30CCC22450}"/>
                </a:ext>
              </a:extLst>
            </p:cNvPr>
            <p:cNvSpPr txBox="1"/>
            <p:nvPr/>
          </p:nvSpPr>
          <p:spPr>
            <a:xfrm>
              <a:off x="1718942" y="3382559"/>
              <a:ext cx="14096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Customer ID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A93C224-2133-4A40-8F84-6DBE16383736}"/>
                </a:ext>
              </a:extLst>
            </p:cNvPr>
            <p:cNvSpPr/>
            <p:nvPr/>
          </p:nvSpPr>
          <p:spPr>
            <a:xfrm>
              <a:off x="4183581" y="2469705"/>
              <a:ext cx="2468108" cy="856042"/>
            </a:xfrm>
            <a:custGeom>
              <a:avLst/>
              <a:gdLst>
                <a:gd name="connsiteX0" fmla="*/ 0 w 2468108"/>
                <a:gd name="connsiteY0" fmla="*/ 0 h 856042"/>
                <a:gd name="connsiteX1" fmla="*/ 2468108 w 2468108"/>
                <a:gd name="connsiteY1" fmla="*/ 0 h 856042"/>
                <a:gd name="connsiteX2" fmla="*/ 2468108 w 2468108"/>
                <a:gd name="connsiteY2" fmla="*/ 856042 h 856042"/>
                <a:gd name="connsiteX3" fmla="*/ 0 w 2468108"/>
                <a:gd name="connsiteY3" fmla="*/ 856042 h 856042"/>
                <a:gd name="connsiteX4" fmla="*/ 0 w 2468108"/>
                <a:gd name="connsiteY4" fmla="*/ 0 h 85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8108" h="856042" extrusionOk="0">
                  <a:moveTo>
                    <a:pt x="0" y="0"/>
                  </a:moveTo>
                  <a:cubicBezTo>
                    <a:pt x="1038275" y="-109404"/>
                    <a:pt x="1658779" y="-69256"/>
                    <a:pt x="2468108" y="0"/>
                  </a:cubicBezTo>
                  <a:cubicBezTo>
                    <a:pt x="2409847" y="278593"/>
                    <a:pt x="2430565" y="653041"/>
                    <a:pt x="2468108" y="856042"/>
                  </a:cubicBezTo>
                  <a:cubicBezTo>
                    <a:pt x="1931261" y="906962"/>
                    <a:pt x="642226" y="781352"/>
                    <a:pt x="0" y="856042"/>
                  </a:cubicBezTo>
                  <a:cubicBezTo>
                    <a:pt x="-62269" y="651059"/>
                    <a:pt x="4267" y="14314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0D0DE9E-4F8D-614C-8FCB-29350CF46254}"/>
                </a:ext>
              </a:extLst>
            </p:cNvPr>
            <p:cNvSpPr txBox="1"/>
            <p:nvPr/>
          </p:nvSpPr>
          <p:spPr>
            <a:xfrm>
              <a:off x="4314946" y="2605171"/>
              <a:ext cx="21158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Gateway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4262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C7448D-A908-5D49-9F99-EEC256E7830B}"/>
              </a:ext>
            </a:extLst>
          </p:cNvPr>
          <p:cNvSpPr txBox="1"/>
          <p:nvPr/>
        </p:nvSpPr>
        <p:spPr>
          <a:xfrm>
            <a:off x="2782171" y="3136612"/>
            <a:ext cx="6627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Grafana Gateway</a:t>
            </a:r>
          </a:p>
        </p:txBody>
      </p:sp>
    </p:spTree>
    <p:extLst>
      <p:ext uri="{BB962C8B-B14F-4D97-AF65-F5344CB8AC3E}">
        <p14:creationId xmlns:p14="http://schemas.microsoft.com/office/powerpoint/2010/main" val="3199993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52498C1-77A7-2843-8065-DF061FFAAD1C}"/>
              </a:ext>
            </a:extLst>
          </p:cNvPr>
          <p:cNvSpPr/>
          <p:nvPr/>
        </p:nvSpPr>
        <p:spPr>
          <a:xfrm>
            <a:off x="4990011" y="2656857"/>
            <a:ext cx="6887809" cy="3969768"/>
          </a:xfrm>
          <a:custGeom>
            <a:avLst/>
            <a:gdLst>
              <a:gd name="connsiteX0" fmla="*/ 0 w 6887809"/>
              <a:gd name="connsiteY0" fmla="*/ 0 h 3969768"/>
              <a:gd name="connsiteX1" fmla="*/ 6887809 w 6887809"/>
              <a:gd name="connsiteY1" fmla="*/ 0 h 3969768"/>
              <a:gd name="connsiteX2" fmla="*/ 6887809 w 6887809"/>
              <a:gd name="connsiteY2" fmla="*/ 3969768 h 3969768"/>
              <a:gd name="connsiteX3" fmla="*/ 0 w 6887809"/>
              <a:gd name="connsiteY3" fmla="*/ 3969768 h 3969768"/>
              <a:gd name="connsiteX4" fmla="*/ 0 w 6887809"/>
              <a:gd name="connsiteY4" fmla="*/ 0 h 396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7809" h="3969768" extrusionOk="0">
                <a:moveTo>
                  <a:pt x="0" y="0"/>
                </a:moveTo>
                <a:cubicBezTo>
                  <a:pt x="2898861" y="-109404"/>
                  <a:pt x="4854008" y="-69256"/>
                  <a:pt x="6887809" y="0"/>
                </a:cubicBezTo>
                <a:cubicBezTo>
                  <a:pt x="6871114" y="1815668"/>
                  <a:pt x="6965238" y="3215328"/>
                  <a:pt x="6887809" y="3969768"/>
                </a:cubicBezTo>
                <a:cubicBezTo>
                  <a:pt x="4084295" y="4020688"/>
                  <a:pt x="1237149" y="3895078"/>
                  <a:pt x="0" y="3969768"/>
                </a:cubicBezTo>
                <a:cubicBezTo>
                  <a:pt x="127317" y="2939344"/>
                  <a:pt x="-72729" y="973112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B67C38F-8075-FD48-80ED-E5507F5ED91F}"/>
              </a:ext>
            </a:extLst>
          </p:cNvPr>
          <p:cNvSpPr/>
          <p:nvPr/>
        </p:nvSpPr>
        <p:spPr>
          <a:xfrm>
            <a:off x="7832665" y="2843737"/>
            <a:ext cx="3589792" cy="1472241"/>
          </a:xfrm>
          <a:custGeom>
            <a:avLst/>
            <a:gdLst>
              <a:gd name="connsiteX0" fmla="*/ 0 w 3589792"/>
              <a:gd name="connsiteY0" fmla="*/ 0 h 1472241"/>
              <a:gd name="connsiteX1" fmla="*/ 3589792 w 3589792"/>
              <a:gd name="connsiteY1" fmla="*/ 0 h 1472241"/>
              <a:gd name="connsiteX2" fmla="*/ 3589792 w 3589792"/>
              <a:gd name="connsiteY2" fmla="*/ 1472241 h 1472241"/>
              <a:gd name="connsiteX3" fmla="*/ 0 w 3589792"/>
              <a:gd name="connsiteY3" fmla="*/ 1472241 h 1472241"/>
              <a:gd name="connsiteX4" fmla="*/ 0 w 3589792"/>
              <a:gd name="connsiteY4" fmla="*/ 0 h 147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9792" h="1472241" extrusionOk="0">
                <a:moveTo>
                  <a:pt x="0" y="0"/>
                </a:moveTo>
                <a:cubicBezTo>
                  <a:pt x="999048" y="-109404"/>
                  <a:pt x="2722016" y="-69256"/>
                  <a:pt x="3589792" y="0"/>
                </a:cubicBezTo>
                <a:cubicBezTo>
                  <a:pt x="3607126" y="556533"/>
                  <a:pt x="3695912" y="959005"/>
                  <a:pt x="3589792" y="1472241"/>
                </a:cubicBezTo>
                <a:cubicBezTo>
                  <a:pt x="2648841" y="1523161"/>
                  <a:pt x="1700732" y="1397551"/>
                  <a:pt x="0" y="1472241"/>
                </a:cubicBezTo>
                <a:cubicBezTo>
                  <a:pt x="-86507" y="1243478"/>
                  <a:pt x="121857" y="1758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1A1CBD-4E6A-C045-8A2A-14B7AF806DEE}"/>
              </a:ext>
            </a:extLst>
          </p:cNvPr>
          <p:cNvCxnSpPr>
            <a:cxnSpLocks/>
          </p:cNvCxnSpPr>
          <p:nvPr/>
        </p:nvCxnSpPr>
        <p:spPr>
          <a:xfrm>
            <a:off x="7452421" y="3163648"/>
            <a:ext cx="0" cy="3142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4C91A507-3F67-AC46-9DEA-0A30CC55BB52}"/>
              </a:ext>
            </a:extLst>
          </p:cNvPr>
          <p:cNvSpPr txBox="1"/>
          <p:nvPr/>
        </p:nvSpPr>
        <p:spPr>
          <a:xfrm>
            <a:off x="5054099" y="2724251"/>
            <a:ext cx="1226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OpenShift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DCEBCD0-AC0F-1843-81F3-A224050124FE}"/>
              </a:ext>
            </a:extLst>
          </p:cNvPr>
          <p:cNvSpPr/>
          <p:nvPr/>
        </p:nvSpPr>
        <p:spPr>
          <a:xfrm>
            <a:off x="505827" y="509451"/>
            <a:ext cx="2103375" cy="668630"/>
          </a:xfrm>
          <a:custGeom>
            <a:avLst/>
            <a:gdLst>
              <a:gd name="connsiteX0" fmla="*/ 0 w 2103375"/>
              <a:gd name="connsiteY0" fmla="*/ 0 h 668630"/>
              <a:gd name="connsiteX1" fmla="*/ 2103375 w 2103375"/>
              <a:gd name="connsiteY1" fmla="*/ 0 h 668630"/>
              <a:gd name="connsiteX2" fmla="*/ 2103375 w 2103375"/>
              <a:gd name="connsiteY2" fmla="*/ 668630 h 668630"/>
              <a:gd name="connsiteX3" fmla="*/ 0 w 2103375"/>
              <a:gd name="connsiteY3" fmla="*/ 668630 h 668630"/>
              <a:gd name="connsiteX4" fmla="*/ 0 w 2103375"/>
              <a:gd name="connsiteY4" fmla="*/ 0 h 66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3375" h="668630" extrusionOk="0">
                <a:moveTo>
                  <a:pt x="0" y="0"/>
                </a:moveTo>
                <a:cubicBezTo>
                  <a:pt x="215588" y="-109404"/>
                  <a:pt x="1800393" y="-69256"/>
                  <a:pt x="2103375" y="0"/>
                </a:cubicBezTo>
                <a:cubicBezTo>
                  <a:pt x="2086363" y="80886"/>
                  <a:pt x="2068961" y="373675"/>
                  <a:pt x="2103375" y="668630"/>
                </a:cubicBezTo>
                <a:cubicBezTo>
                  <a:pt x="1300354" y="719550"/>
                  <a:pt x="237102" y="593940"/>
                  <a:pt x="0" y="668630"/>
                </a:cubicBezTo>
                <a:cubicBezTo>
                  <a:pt x="21918" y="412521"/>
                  <a:pt x="-42909" y="241558"/>
                  <a:pt x="0" y="0"/>
                </a:cubicBezTo>
                <a:close/>
              </a:path>
            </a:pathLst>
          </a:custGeom>
          <a:noFill/>
          <a:ln w="12700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89878E4-201E-494C-A74C-2B2CEB9A26B8}"/>
              </a:ext>
            </a:extLst>
          </p:cNvPr>
          <p:cNvSpPr txBox="1"/>
          <p:nvPr/>
        </p:nvSpPr>
        <p:spPr>
          <a:xfrm>
            <a:off x="869966" y="521264"/>
            <a:ext cx="1317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Application User</a:t>
            </a:r>
          </a:p>
        </p:txBody>
      </p:sp>
      <p:cxnSp>
        <p:nvCxnSpPr>
          <p:cNvPr id="125" name="Curved Connector 124">
            <a:extLst>
              <a:ext uri="{FF2B5EF4-FFF2-40B4-BE49-F238E27FC236}">
                <a16:creationId xmlns:a16="http://schemas.microsoft.com/office/drawing/2014/main" id="{E460C169-12C2-2F41-B0AC-64EB52C1FE5D}"/>
              </a:ext>
            </a:extLst>
          </p:cNvPr>
          <p:cNvCxnSpPr>
            <a:cxnSpLocks/>
            <a:stCxn id="123" idx="2"/>
          </p:cNvCxnSpPr>
          <p:nvPr/>
        </p:nvCxnSpPr>
        <p:spPr>
          <a:xfrm rot="16200000" flipH="1">
            <a:off x="1358713" y="1376883"/>
            <a:ext cx="676928" cy="279324"/>
          </a:xfrm>
          <a:prstGeom prst="curvedConnector3">
            <a:avLst>
              <a:gd name="adj1" fmla="val 50000"/>
            </a:avLst>
          </a:prstGeom>
          <a:ln w="158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1A93C224-2133-4A40-8F84-6DBE16383736}"/>
              </a:ext>
            </a:extLst>
          </p:cNvPr>
          <p:cNvSpPr/>
          <p:nvPr/>
        </p:nvSpPr>
        <p:spPr>
          <a:xfrm>
            <a:off x="5752745" y="3662260"/>
            <a:ext cx="1310321" cy="2585033"/>
          </a:xfrm>
          <a:custGeom>
            <a:avLst/>
            <a:gdLst>
              <a:gd name="connsiteX0" fmla="*/ 0 w 1310321"/>
              <a:gd name="connsiteY0" fmla="*/ 0 h 2585033"/>
              <a:gd name="connsiteX1" fmla="*/ 1310321 w 1310321"/>
              <a:gd name="connsiteY1" fmla="*/ 0 h 2585033"/>
              <a:gd name="connsiteX2" fmla="*/ 1310321 w 1310321"/>
              <a:gd name="connsiteY2" fmla="*/ 2585033 h 2585033"/>
              <a:gd name="connsiteX3" fmla="*/ 0 w 1310321"/>
              <a:gd name="connsiteY3" fmla="*/ 2585033 h 2585033"/>
              <a:gd name="connsiteX4" fmla="*/ 0 w 1310321"/>
              <a:gd name="connsiteY4" fmla="*/ 0 h 258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321" h="2585033" extrusionOk="0">
                <a:moveTo>
                  <a:pt x="0" y="0"/>
                </a:moveTo>
                <a:cubicBezTo>
                  <a:pt x="140560" y="-47209"/>
                  <a:pt x="969170" y="113826"/>
                  <a:pt x="1310321" y="0"/>
                </a:cubicBezTo>
                <a:cubicBezTo>
                  <a:pt x="1293626" y="1085508"/>
                  <a:pt x="1387750" y="2231960"/>
                  <a:pt x="1310321" y="2585033"/>
                </a:cubicBezTo>
                <a:cubicBezTo>
                  <a:pt x="958421" y="2702056"/>
                  <a:pt x="425408" y="2498318"/>
                  <a:pt x="0" y="2585033"/>
                </a:cubicBezTo>
                <a:cubicBezTo>
                  <a:pt x="127317" y="2156116"/>
                  <a:pt x="-72729" y="1279406"/>
                  <a:pt x="0" y="0"/>
                </a:cubicBezTo>
                <a:close/>
              </a:path>
            </a:pathLst>
          </a:custGeom>
          <a:noFill/>
          <a:ln w="25400">
            <a:solidFill>
              <a:srgbClr val="92D050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0D0DE9E-4F8D-614C-8FCB-29350CF46254}"/>
              </a:ext>
            </a:extLst>
          </p:cNvPr>
          <p:cNvSpPr txBox="1"/>
          <p:nvPr/>
        </p:nvSpPr>
        <p:spPr>
          <a:xfrm>
            <a:off x="5799670" y="4561228"/>
            <a:ext cx="1196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Grafana</a:t>
            </a:r>
            <a:b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</a:br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Gateway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35BF39-55B8-9649-A44B-599FD79C3723}"/>
              </a:ext>
            </a:extLst>
          </p:cNvPr>
          <p:cNvSpPr/>
          <p:nvPr/>
        </p:nvSpPr>
        <p:spPr>
          <a:xfrm>
            <a:off x="8053060" y="2895808"/>
            <a:ext cx="227337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radley Hand ITC" panose="03070402050302030203" pitchFamily="66" charset="77"/>
              </a:rPr>
              <a:t>Namespace: </a:t>
            </a:r>
            <a:br>
              <a:rPr lang="en-US" sz="1600" dirty="0">
                <a:solidFill>
                  <a:schemeClr val="bg1"/>
                </a:solidFill>
                <a:latin typeface="Bradley Hand ITC" panose="03070402050302030203" pitchFamily="66" charset="77"/>
              </a:rPr>
            </a:br>
            <a:r>
              <a:rPr lang="en-US" sz="1400" dirty="0">
                <a:solidFill>
                  <a:schemeClr val="bg1"/>
                </a:solidFill>
                <a:latin typeface="Bradley Hand ITC" panose="03070402050302030203" pitchFamily="66" charset="77"/>
              </a:rPr>
              <a:t>CustomerA-cloud-analytics</a:t>
            </a:r>
            <a:endParaRPr lang="en-US" sz="1600" b="0" dirty="0">
              <a:solidFill>
                <a:schemeClr val="bg1"/>
              </a:solidFill>
              <a:effectLst/>
              <a:latin typeface="Bradley Hand ITC" panose="03070402050302030203" pitchFamily="66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43CE5C-B26A-634C-AC6F-9D3246FE65BA}"/>
              </a:ext>
            </a:extLst>
          </p:cNvPr>
          <p:cNvSpPr/>
          <p:nvPr/>
        </p:nvSpPr>
        <p:spPr>
          <a:xfrm>
            <a:off x="8014741" y="3577867"/>
            <a:ext cx="1510736" cy="553999"/>
          </a:xfrm>
          <a:custGeom>
            <a:avLst/>
            <a:gdLst>
              <a:gd name="connsiteX0" fmla="*/ 0 w 1510736"/>
              <a:gd name="connsiteY0" fmla="*/ 0 h 553999"/>
              <a:gd name="connsiteX1" fmla="*/ 1510736 w 1510736"/>
              <a:gd name="connsiteY1" fmla="*/ 0 h 553999"/>
              <a:gd name="connsiteX2" fmla="*/ 1510736 w 1510736"/>
              <a:gd name="connsiteY2" fmla="*/ 553999 h 553999"/>
              <a:gd name="connsiteX3" fmla="*/ 0 w 1510736"/>
              <a:gd name="connsiteY3" fmla="*/ 553999 h 553999"/>
              <a:gd name="connsiteX4" fmla="*/ 0 w 1510736"/>
              <a:gd name="connsiteY4" fmla="*/ 0 h 55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0736" h="553999" extrusionOk="0">
                <a:moveTo>
                  <a:pt x="0" y="0"/>
                </a:moveTo>
                <a:cubicBezTo>
                  <a:pt x="384192" y="-96128"/>
                  <a:pt x="1261943" y="129782"/>
                  <a:pt x="1510736" y="0"/>
                </a:cubicBezTo>
                <a:cubicBezTo>
                  <a:pt x="1507131" y="197678"/>
                  <a:pt x="1560226" y="317260"/>
                  <a:pt x="1510736" y="553999"/>
                </a:cubicBezTo>
                <a:cubicBezTo>
                  <a:pt x="1307236" y="627557"/>
                  <a:pt x="259189" y="508562"/>
                  <a:pt x="0" y="553999"/>
                </a:cubicBezTo>
                <a:cubicBezTo>
                  <a:pt x="13000" y="284999"/>
                  <a:pt x="40964" y="98038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3082" name="Picture 10" descr="Modules">
            <a:extLst>
              <a:ext uri="{FF2B5EF4-FFF2-40B4-BE49-F238E27FC236}">
                <a16:creationId xmlns:a16="http://schemas.microsoft.com/office/drawing/2014/main" id="{0ED463AE-0B99-FE42-B6F6-D5CB79019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868" y="3697930"/>
            <a:ext cx="313873" cy="31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C1D2828-ACF1-E14A-9FA3-EE9EE341FE32}"/>
              </a:ext>
            </a:extLst>
          </p:cNvPr>
          <p:cNvSpPr txBox="1"/>
          <p:nvPr/>
        </p:nvSpPr>
        <p:spPr>
          <a:xfrm>
            <a:off x="8064438" y="3673249"/>
            <a:ext cx="922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Grafana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BA5FCC3-F3B6-5F4B-9D56-7D05EBB8166D}"/>
              </a:ext>
            </a:extLst>
          </p:cNvPr>
          <p:cNvSpPr/>
          <p:nvPr/>
        </p:nvSpPr>
        <p:spPr>
          <a:xfrm>
            <a:off x="148587" y="1958981"/>
            <a:ext cx="2750821" cy="4389567"/>
          </a:xfrm>
          <a:custGeom>
            <a:avLst/>
            <a:gdLst>
              <a:gd name="connsiteX0" fmla="*/ 0 w 2750821"/>
              <a:gd name="connsiteY0" fmla="*/ 0 h 4389567"/>
              <a:gd name="connsiteX1" fmla="*/ 2750821 w 2750821"/>
              <a:gd name="connsiteY1" fmla="*/ 0 h 4389567"/>
              <a:gd name="connsiteX2" fmla="*/ 2750821 w 2750821"/>
              <a:gd name="connsiteY2" fmla="*/ 4389567 h 4389567"/>
              <a:gd name="connsiteX3" fmla="*/ 0 w 2750821"/>
              <a:gd name="connsiteY3" fmla="*/ 4389567 h 4389567"/>
              <a:gd name="connsiteX4" fmla="*/ 0 w 2750821"/>
              <a:gd name="connsiteY4" fmla="*/ 0 h 438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0821" h="4389567" extrusionOk="0">
                <a:moveTo>
                  <a:pt x="0" y="0"/>
                </a:moveTo>
                <a:cubicBezTo>
                  <a:pt x="1136121" y="-109404"/>
                  <a:pt x="2191046" y="-69256"/>
                  <a:pt x="2750821" y="0"/>
                </a:cubicBezTo>
                <a:cubicBezTo>
                  <a:pt x="2734126" y="814969"/>
                  <a:pt x="2828250" y="2694530"/>
                  <a:pt x="2750821" y="4389567"/>
                </a:cubicBezTo>
                <a:cubicBezTo>
                  <a:pt x="1921341" y="4440487"/>
                  <a:pt x="1278779" y="4314877"/>
                  <a:pt x="0" y="4389567"/>
                </a:cubicBezTo>
                <a:cubicBezTo>
                  <a:pt x="127317" y="3003078"/>
                  <a:pt x="-72729" y="784737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F4F8BA-0A1F-5045-9C59-89986E927088}"/>
              </a:ext>
            </a:extLst>
          </p:cNvPr>
          <p:cNvSpPr/>
          <p:nvPr/>
        </p:nvSpPr>
        <p:spPr>
          <a:xfrm>
            <a:off x="431300" y="2686692"/>
            <a:ext cx="2178407" cy="3135172"/>
          </a:xfrm>
          <a:custGeom>
            <a:avLst/>
            <a:gdLst>
              <a:gd name="connsiteX0" fmla="*/ 0 w 2178407"/>
              <a:gd name="connsiteY0" fmla="*/ 0 h 3135172"/>
              <a:gd name="connsiteX1" fmla="*/ 2178407 w 2178407"/>
              <a:gd name="connsiteY1" fmla="*/ 0 h 3135172"/>
              <a:gd name="connsiteX2" fmla="*/ 2178407 w 2178407"/>
              <a:gd name="connsiteY2" fmla="*/ 3135172 h 3135172"/>
              <a:gd name="connsiteX3" fmla="*/ 0 w 2178407"/>
              <a:gd name="connsiteY3" fmla="*/ 3135172 h 3135172"/>
              <a:gd name="connsiteX4" fmla="*/ 0 w 2178407"/>
              <a:gd name="connsiteY4" fmla="*/ 0 h 313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8407" h="3135172" extrusionOk="0">
                <a:moveTo>
                  <a:pt x="0" y="0"/>
                </a:moveTo>
                <a:cubicBezTo>
                  <a:pt x="941375" y="118645"/>
                  <a:pt x="1254022" y="116012"/>
                  <a:pt x="2178407" y="0"/>
                </a:cubicBezTo>
                <a:cubicBezTo>
                  <a:pt x="2045525" y="1034629"/>
                  <a:pt x="2263358" y="2044999"/>
                  <a:pt x="2178407" y="3135172"/>
                </a:cubicBezTo>
                <a:cubicBezTo>
                  <a:pt x="1870488" y="3269772"/>
                  <a:pt x="962147" y="2977976"/>
                  <a:pt x="0" y="3135172"/>
                </a:cubicBezTo>
                <a:cubicBezTo>
                  <a:pt x="-20187" y="1794505"/>
                  <a:pt x="-152480" y="1327689"/>
                  <a:pt x="0" y="0"/>
                </a:cubicBezTo>
                <a:close/>
              </a:path>
            </a:pathLst>
          </a:custGeom>
          <a:noFill/>
          <a:ln w="12700">
            <a:solidFill>
              <a:srgbClr val="30B1F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0583B96-F9A9-7744-BE7B-1CDF2D874428}"/>
              </a:ext>
            </a:extLst>
          </p:cNvPr>
          <p:cNvSpPr txBox="1"/>
          <p:nvPr/>
        </p:nvSpPr>
        <p:spPr>
          <a:xfrm>
            <a:off x="335877" y="2116633"/>
            <a:ext cx="170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Web Application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E7D21B4-5588-1140-BCD8-266FBC8B4536}"/>
              </a:ext>
            </a:extLst>
          </p:cNvPr>
          <p:cNvSpPr txBox="1"/>
          <p:nvPr/>
        </p:nvSpPr>
        <p:spPr>
          <a:xfrm>
            <a:off x="520048" y="2870031"/>
            <a:ext cx="1668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Health</a:t>
            </a:r>
            <a:r>
              <a:rPr lang="en-US" sz="14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 Dashboard</a:t>
            </a:r>
          </a:p>
        </p:txBody>
      </p:sp>
      <p:pic>
        <p:nvPicPr>
          <p:cNvPr id="63" name="Graphic 62" descr="Periodic Graph">
            <a:extLst>
              <a:ext uri="{FF2B5EF4-FFF2-40B4-BE49-F238E27FC236}">
                <a16:creationId xmlns:a16="http://schemas.microsoft.com/office/drawing/2014/main" id="{D2672DEC-76B3-DF41-86BD-BF9F36D05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25" y="4525942"/>
            <a:ext cx="646339" cy="646339"/>
          </a:xfrm>
          <a:prstGeom prst="rect">
            <a:avLst/>
          </a:prstGeom>
        </p:spPr>
      </p:pic>
      <p:pic>
        <p:nvPicPr>
          <p:cNvPr id="64" name="Graphic 63" descr="Scatterplot">
            <a:extLst>
              <a:ext uri="{FF2B5EF4-FFF2-40B4-BE49-F238E27FC236}">
                <a16:creationId xmlns:a16="http://schemas.microsoft.com/office/drawing/2014/main" id="{9D77B666-D4DB-BB4D-9C05-D84F83103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7443" y="3324135"/>
            <a:ext cx="646339" cy="646339"/>
          </a:xfrm>
          <a:prstGeom prst="rect">
            <a:avLst/>
          </a:prstGeom>
        </p:spPr>
      </p:pic>
      <p:pic>
        <p:nvPicPr>
          <p:cNvPr id="65" name="Graphic 64" descr="Bar graph with upward trend">
            <a:extLst>
              <a:ext uri="{FF2B5EF4-FFF2-40B4-BE49-F238E27FC236}">
                <a16:creationId xmlns:a16="http://schemas.microsoft.com/office/drawing/2014/main" id="{8F15B06D-8973-804E-9FB8-99A4B765D2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869" y="3333197"/>
            <a:ext cx="646339" cy="64633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644B93E1-28CC-1B46-98E3-3383938408A1}"/>
              </a:ext>
            </a:extLst>
          </p:cNvPr>
          <p:cNvSpPr txBox="1"/>
          <p:nvPr/>
        </p:nvSpPr>
        <p:spPr>
          <a:xfrm>
            <a:off x="1725902" y="4561263"/>
            <a:ext cx="592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75%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C5D07C0-295E-2D40-AA01-60CE2253551E}"/>
              </a:ext>
            </a:extLst>
          </p:cNvPr>
          <p:cNvSpPr/>
          <p:nvPr/>
        </p:nvSpPr>
        <p:spPr>
          <a:xfrm>
            <a:off x="1701147" y="4467324"/>
            <a:ext cx="646339" cy="692960"/>
          </a:xfrm>
          <a:custGeom>
            <a:avLst/>
            <a:gdLst>
              <a:gd name="connsiteX0" fmla="*/ 0 w 646339"/>
              <a:gd name="connsiteY0" fmla="*/ 0 h 692960"/>
              <a:gd name="connsiteX1" fmla="*/ 646339 w 646339"/>
              <a:gd name="connsiteY1" fmla="*/ 0 h 692960"/>
              <a:gd name="connsiteX2" fmla="*/ 646339 w 646339"/>
              <a:gd name="connsiteY2" fmla="*/ 692960 h 692960"/>
              <a:gd name="connsiteX3" fmla="*/ 0 w 646339"/>
              <a:gd name="connsiteY3" fmla="*/ 692960 h 692960"/>
              <a:gd name="connsiteX4" fmla="*/ 0 w 646339"/>
              <a:gd name="connsiteY4" fmla="*/ 0 h 69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6339" h="692960" extrusionOk="0">
                <a:moveTo>
                  <a:pt x="0" y="0"/>
                </a:moveTo>
                <a:cubicBezTo>
                  <a:pt x="290082" y="49376"/>
                  <a:pt x="363004" y="-15747"/>
                  <a:pt x="646339" y="0"/>
                </a:cubicBezTo>
                <a:cubicBezTo>
                  <a:pt x="664249" y="145918"/>
                  <a:pt x="668431" y="554828"/>
                  <a:pt x="646339" y="692960"/>
                </a:cubicBezTo>
                <a:cubicBezTo>
                  <a:pt x="329564" y="734531"/>
                  <a:pt x="206843" y="656743"/>
                  <a:pt x="0" y="692960"/>
                </a:cubicBezTo>
                <a:cubicBezTo>
                  <a:pt x="25159" y="481778"/>
                  <a:pt x="2987" y="125555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C504D08-98B5-BF4D-B2FF-B63C40AA2112}"/>
              </a:ext>
            </a:extLst>
          </p:cNvPr>
          <p:cNvSpPr txBox="1"/>
          <p:nvPr/>
        </p:nvSpPr>
        <p:spPr>
          <a:xfrm>
            <a:off x="1747682" y="4821533"/>
            <a:ext cx="585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CPU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CD004C-5C7A-CD4A-B9B9-184ABABD1FBC}"/>
              </a:ext>
            </a:extLst>
          </p:cNvPr>
          <p:cNvSpPr txBox="1"/>
          <p:nvPr/>
        </p:nvSpPr>
        <p:spPr>
          <a:xfrm>
            <a:off x="461554" y="4008201"/>
            <a:ext cx="952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Panel 10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0D7FAB6-2AD6-1943-93E9-57F3E09CBA7A}"/>
              </a:ext>
            </a:extLst>
          </p:cNvPr>
          <p:cNvSpPr txBox="1"/>
          <p:nvPr/>
        </p:nvSpPr>
        <p:spPr>
          <a:xfrm>
            <a:off x="1507744" y="3988802"/>
            <a:ext cx="952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Panel 20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7B20E76-E4BC-5744-B2E4-C309C6134E68}"/>
              </a:ext>
            </a:extLst>
          </p:cNvPr>
          <p:cNvSpPr txBox="1"/>
          <p:nvPr/>
        </p:nvSpPr>
        <p:spPr>
          <a:xfrm>
            <a:off x="491781" y="5257456"/>
            <a:ext cx="952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Panel 30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032E884-F42D-334E-9050-4AFF7A03E31D}"/>
              </a:ext>
            </a:extLst>
          </p:cNvPr>
          <p:cNvSpPr txBox="1"/>
          <p:nvPr/>
        </p:nvSpPr>
        <p:spPr>
          <a:xfrm>
            <a:off x="1488578" y="5268075"/>
            <a:ext cx="952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Panel 40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222595B-B13E-CC43-9DF5-6E035CCBC481}"/>
              </a:ext>
            </a:extLst>
          </p:cNvPr>
          <p:cNvSpPr/>
          <p:nvPr/>
        </p:nvSpPr>
        <p:spPr>
          <a:xfrm>
            <a:off x="4922806" y="231375"/>
            <a:ext cx="6887809" cy="2106479"/>
          </a:xfrm>
          <a:custGeom>
            <a:avLst/>
            <a:gdLst>
              <a:gd name="connsiteX0" fmla="*/ 0 w 6887809"/>
              <a:gd name="connsiteY0" fmla="*/ 0 h 2106479"/>
              <a:gd name="connsiteX1" fmla="*/ 6887809 w 6887809"/>
              <a:gd name="connsiteY1" fmla="*/ 0 h 2106479"/>
              <a:gd name="connsiteX2" fmla="*/ 6887809 w 6887809"/>
              <a:gd name="connsiteY2" fmla="*/ 2106479 h 2106479"/>
              <a:gd name="connsiteX3" fmla="*/ 0 w 6887809"/>
              <a:gd name="connsiteY3" fmla="*/ 2106479 h 2106479"/>
              <a:gd name="connsiteX4" fmla="*/ 0 w 6887809"/>
              <a:gd name="connsiteY4" fmla="*/ 0 h 2106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7809" h="2106479" extrusionOk="0">
                <a:moveTo>
                  <a:pt x="0" y="0"/>
                </a:moveTo>
                <a:cubicBezTo>
                  <a:pt x="2898861" y="-109404"/>
                  <a:pt x="4854008" y="-69256"/>
                  <a:pt x="6887809" y="0"/>
                </a:cubicBezTo>
                <a:cubicBezTo>
                  <a:pt x="6871114" y="510869"/>
                  <a:pt x="6965238" y="1415743"/>
                  <a:pt x="6887809" y="2106479"/>
                </a:cubicBezTo>
                <a:cubicBezTo>
                  <a:pt x="4084295" y="2157399"/>
                  <a:pt x="1237149" y="2031789"/>
                  <a:pt x="0" y="2106479"/>
                </a:cubicBezTo>
                <a:cubicBezTo>
                  <a:pt x="127317" y="1692649"/>
                  <a:pt x="-72729" y="511467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F5920E-FC2A-5C49-AA9C-A505C38FE924}"/>
              </a:ext>
            </a:extLst>
          </p:cNvPr>
          <p:cNvSpPr txBox="1"/>
          <p:nvPr/>
        </p:nvSpPr>
        <p:spPr>
          <a:xfrm>
            <a:off x="5068615" y="442257"/>
            <a:ext cx="1226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Kubernetes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D648AAD-8F67-7D40-8D0C-1DCF7B7F4DE4}"/>
              </a:ext>
            </a:extLst>
          </p:cNvPr>
          <p:cNvSpPr/>
          <p:nvPr/>
        </p:nvSpPr>
        <p:spPr>
          <a:xfrm>
            <a:off x="5713717" y="1099814"/>
            <a:ext cx="2007430" cy="715992"/>
          </a:xfrm>
          <a:custGeom>
            <a:avLst/>
            <a:gdLst>
              <a:gd name="connsiteX0" fmla="*/ 0 w 2007430"/>
              <a:gd name="connsiteY0" fmla="*/ 0 h 715992"/>
              <a:gd name="connsiteX1" fmla="*/ 2007430 w 2007430"/>
              <a:gd name="connsiteY1" fmla="*/ 0 h 715992"/>
              <a:gd name="connsiteX2" fmla="*/ 2007430 w 2007430"/>
              <a:gd name="connsiteY2" fmla="*/ 715992 h 715992"/>
              <a:gd name="connsiteX3" fmla="*/ 0 w 2007430"/>
              <a:gd name="connsiteY3" fmla="*/ 715992 h 715992"/>
              <a:gd name="connsiteX4" fmla="*/ 0 w 2007430"/>
              <a:gd name="connsiteY4" fmla="*/ 0 h 71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430" h="715992" extrusionOk="0">
                <a:moveTo>
                  <a:pt x="0" y="0"/>
                </a:moveTo>
                <a:cubicBezTo>
                  <a:pt x="297908" y="-109404"/>
                  <a:pt x="1417917" y="-69256"/>
                  <a:pt x="2007430" y="0"/>
                </a:cubicBezTo>
                <a:cubicBezTo>
                  <a:pt x="2004535" y="130257"/>
                  <a:pt x="1983937" y="473423"/>
                  <a:pt x="2007430" y="715992"/>
                </a:cubicBezTo>
                <a:cubicBezTo>
                  <a:pt x="1547671" y="766912"/>
                  <a:pt x="501875" y="641302"/>
                  <a:pt x="0" y="715992"/>
                </a:cubicBezTo>
                <a:cubicBezTo>
                  <a:pt x="-53523" y="490166"/>
                  <a:pt x="40266" y="113478"/>
                  <a:pt x="0" y="0"/>
                </a:cubicBezTo>
                <a:close/>
              </a:path>
            </a:pathLst>
          </a:custGeom>
          <a:noFill/>
          <a:ln w="12700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41BB536-8E2F-AE4A-8227-5A3DAD456C91}"/>
              </a:ext>
            </a:extLst>
          </p:cNvPr>
          <p:cNvSpPr txBox="1"/>
          <p:nvPr/>
        </p:nvSpPr>
        <p:spPr>
          <a:xfrm>
            <a:off x="5991442" y="1131843"/>
            <a:ext cx="1434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API</a:t>
            </a:r>
            <a:b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</a:br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Gateway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9C09B91-7C2B-4344-B1CD-E3533E3637F3}"/>
              </a:ext>
            </a:extLst>
          </p:cNvPr>
          <p:cNvSpPr/>
          <p:nvPr/>
        </p:nvSpPr>
        <p:spPr>
          <a:xfrm>
            <a:off x="8879649" y="451958"/>
            <a:ext cx="2007430" cy="715992"/>
          </a:xfrm>
          <a:custGeom>
            <a:avLst/>
            <a:gdLst>
              <a:gd name="connsiteX0" fmla="*/ 0 w 2007430"/>
              <a:gd name="connsiteY0" fmla="*/ 0 h 715992"/>
              <a:gd name="connsiteX1" fmla="*/ 2007430 w 2007430"/>
              <a:gd name="connsiteY1" fmla="*/ 0 h 715992"/>
              <a:gd name="connsiteX2" fmla="*/ 2007430 w 2007430"/>
              <a:gd name="connsiteY2" fmla="*/ 715992 h 715992"/>
              <a:gd name="connsiteX3" fmla="*/ 0 w 2007430"/>
              <a:gd name="connsiteY3" fmla="*/ 715992 h 715992"/>
              <a:gd name="connsiteX4" fmla="*/ 0 w 2007430"/>
              <a:gd name="connsiteY4" fmla="*/ 0 h 71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430" h="715992" extrusionOk="0">
                <a:moveTo>
                  <a:pt x="0" y="0"/>
                </a:moveTo>
                <a:cubicBezTo>
                  <a:pt x="297908" y="-109404"/>
                  <a:pt x="1417917" y="-69256"/>
                  <a:pt x="2007430" y="0"/>
                </a:cubicBezTo>
                <a:cubicBezTo>
                  <a:pt x="2004535" y="130257"/>
                  <a:pt x="1983937" y="473423"/>
                  <a:pt x="2007430" y="715992"/>
                </a:cubicBezTo>
                <a:cubicBezTo>
                  <a:pt x="1547671" y="766912"/>
                  <a:pt x="501875" y="641302"/>
                  <a:pt x="0" y="715992"/>
                </a:cubicBezTo>
                <a:cubicBezTo>
                  <a:pt x="-53523" y="490166"/>
                  <a:pt x="40266" y="113478"/>
                  <a:pt x="0" y="0"/>
                </a:cubicBezTo>
                <a:close/>
              </a:path>
            </a:pathLst>
          </a:custGeom>
          <a:noFill/>
          <a:ln w="12700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41D6FB-27AF-AC4D-8478-49994CB11E1A}"/>
              </a:ext>
            </a:extLst>
          </p:cNvPr>
          <p:cNvSpPr txBox="1"/>
          <p:nvPr/>
        </p:nvSpPr>
        <p:spPr>
          <a:xfrm>
            <a:off x="9200061" y="492551"/>
            <a:ext cx="1288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JWT Provider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3E49E46-DBF5-5943-924A-EF78F0B457BD}"/>
              </a:ext>
            </a:extLst>
          </p:cNvPr>
          <p:cNvSpPr/>
          <p:nvPr/>
        </p:nvSpPr>
        <p:spPr>
          <a:xfrm>
            <a:off x="8895617" y="1358622"/>
            <a:ext cx="2007430" cy="715992"/>
          </a:xfrm>
          <a:custGeom>
            <a:avLst/>
            <a:gdLst>
              <a:gd name="connsiteX0" fmla="*/ 0 w 2007430"/>
              <a:gd name="connsiteY0" fmla="*/ 0 h 715992"/>
              <a:gd name="connsiteX1" fmla="*/ 2007430 w 2007430"/>
              <a:gd name="connsiteY1" fmla="*/ 0 h 715992"/>
              <a:gd name="connsiteX2" fmla="*/ 2007430 w 2007430"/>
              <a:gd name="connsiteY2" fmla="*/ 715992 h 715992"/>
              <a:gd name="connsiteX3" fmla="*/ 0 w 2007430"/>
              <a:gd name="connsiteY3" fmla="*/ 715992 h 715992"/>
              <a:gd name="connsiteX4" fmla="*/ 0 w 2007430"/>
              <a:gd name="connsiteY4" fmla="*/ 0 h 715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7430" h="715992" extrusionOk="0">
                <a:moveTo>
                  <a:pt x="0" y="0"/>
                </a:moveTo>
                <a:cubicBezTo>
                  <a:pt x="297908" y="-109404"/>
                  <a:pt x="1417917" y="-69256"/>
                  <a:pt x="2007430" y="0"/>
                </a:cubicBezTo>
                <a:cubicBezTo>
                  <a:pt x="2004535" y="130257"/>
                  <a:pt x="1983937" y="473423"/>
                  <a:pt x="2007430" y="715992"/>
                </a:cubicBezTo>
                <a:cubicBezTo>
                  <a:pt x="1547671" y="766912"/>
                  <a:pt x="501875" y="641302"/>
                  <a:pt x="0" y="715992"/>
                </a:cubicBezTo>
                <a:cubicBezTo>
                  <a:pt x="-53523" y="490166"/>
                  <a:pt x="40266" y="113478"/>
                  <a:pt x="0" y="0"/>
                </a:cubicBezTo>
                <a:close/>
              </a:path>
            </a:pathLst>
          </a:custGeom>
          <a:noFill/>
          <a:ln w="12700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639E4FB-9FE5-DD4C-A31A-D82A2F78AF4F}"/>
              </a:ext>
            </a:extLst>
          </p:cNvPr>
          <p:cNvSpPr txBox="1"/>
          <p:nvPr/>
        </p:nvSpPr>
        <p:spPr>
          <a:xfrm>
            <a:off x="9395030" y="1377914"/>
            <a:ext cx="971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Device API </a:t>
            </a:r>
          </a:p>
        </p:txBody>
      </p: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2F89AA94-5D00-7446-A98C-C2F96CE30195}"/>
              </a:ext>
            </a:extLst>
          </p:cNvPr>
          <p:cNvCxnSpPr>
            <a:cxnSpLocks/>
            <a:stCxn id="51" idx="3"/>
            <a:endCxn id="53" idx="1"/>
          </p:cNvCxnSpPr>
          <p:nvPr/>
        </p:nvCxnSpPr>
        <p:spPr>
          <a:xfrm flipV="1">
            <a:off x="7721147" y="809954"/>
            <a:ext cx="1158502" cy="647856"/>
          </a:xfrm>
          <a:prstGeom prst="curvedConnector3">
            <a:avLst>
              <a:gd name="adj1" fmla="val 50000"/>
            </a:avLst>
          </a:prstGeom>
          <a:ln w="158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111FB55E-52FE-D841-AA76-CBC64942D009}"/>
              </a:ext>
            </a:extLst>
          </p:cNvPr>
          <p:cNvCxnSpPr>
            <a:cxnSpLocks/>
            <a:stCxn id="51" idx="3"/>
            <a:endCxn id="70" idx="1"/>
          </p:cNvCxnSpPr>
          <p:nvPr/>
        </p:nvCxnSpPr>
        <p:spPr>
          <a:xfrm>
            <a:off x="7721147" y="1457810"/>
            <a:ext cx="1174470" cy="258808"/>
          </a:xfrm>
          <a:prstGeom prst="curvedConnector3">
            <a:avLst>
              <a:gd name="adj1" fmla="val 50000"/>
            </a:avLst>
          </a:prstGeom>
          <a:ln w="158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DE020C2-C452-B548-ADC3-9EF30B610756}"/>
              </a:ext>
            </a:extLst>
          </p:cNvPr>
          <p:cNvSpPr txBox="1"/>
          <p:nvPr/>
        </p:nvSpPr>
        <p:spPr>
          <a:xfrm>
            <a:off x="7519691" y="516602"/>
            <a:ext cx="1158502" cy="308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Bradley Hand ITC" panose="03070402050302030203" pitchFamily="66" charset="77"/>
              </a:rPr>
              <a:t>Verify JWT</a:t>
            </a:r>
            <a:endParaRPr lang="en-US" sz="1400" b="1" dirty="0">
              <a:solidFill>
                <a:schemeClr val="bg1"/>
              </a:solidFill>
              <a:latin typeface="Bradley Hand ITC" panose="03070402050302030203" pitchFamily="66" charset="7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F7841BD-E7C1-BD41-8D34-A5A14433EAEF}"/>
              </a:ext>
            </a:extLst>
          </p:cNvPr>
          <p:cNvSpPr txBox="1"/>
          <p:nvPr/>
        </p:nvSpPr>
        <p:spPr>
          <a:xfrm>
            <a:off x="7547896" y="1951442"/>
            <a:ext cx="1158502" cy="308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Get Device IP</a:t>
            </a:r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D8393F2B-6691-4347-9428-6FC3F7CE370A}"/>
              </a:ext>
            </a:extLst>
          </p:cNvPr>
          <p:cNvCxnSpPr>
            <a:cxnSpLocks/>
          </p:cNvCxnSpPr>
          <p:nvPr/>
        </p:nvCxnSpPr>
        <p:spPr>
          <a:xfrm>
            <a:off x="2969570" y="3945699"/>
            <a:ext cx="2635793" cy="22612"/>
          </a:xfrm>
          <a:prstGeom prst="curvedConnector3">
            <a:avLst>
              <a:gd name="adj1" fmla="val 50000"/>
            </a:avLst>
          </a:prstGeom>
          <a:ln w="158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3F9716E5-2653-704B-B654-38E0CF3C415C}"/>
              </a:ext>
            </a:extLst>
          </p:cNvPr>
          <p:cNvCxnSpPr>
            <a:cxnSpLocks/>
          </p:cNvCxnSpPr>
          <p:nvPr/>
        </p:nvCxnSpPr>
        <p:spPr>
          <a:xfrm rot="10800000">
            <a:off x="3053213" y="4267724"/>
            <a:ext cx="2511751" cy="24456"/>
          </a:xfrm>
          <a:prstGeom prst="curvedConnector3">
            <a:avLst>
              <a:gd name="adj1" fmla="val 50000"/>
            </a:avLst>
          </a:prstGeom>
          <a:ln w="158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3049479-52D9-214A-A92B-012D2589D3AB}"/>
              </a:ext>
            </a:extLst>
          </p:cNvPr>
          <p:cNvSpPr txBox="1"/>
          <p:nvPr/>
        </p:nvSpPr>
        <p:spPr>
          <a:xfrm>
            <a:off x="3264613" y="2908997"/>
            <a:ext cx="1374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Request for URL: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Panel Ids=20,30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5650276-0287-504B-8E46-6CA1F47BB1DB}"/>
              </a:ext>
            </a:extLst>
          </p:cNvPr>
          <p:cNvSpPr txBox="1"/>
          <p:nvPr/>
        </p:nvSpPr>
        <p:spPr>
          <a:xfrm>
            <a:off x="3554129" y="4393251"/>
            <a:ext cx="952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Response: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Json png </a:t>
            </a:r>
            <a:r>
              <a:rPr lang="en-US" sz="1400" b="1" dirty="0" err="1">
                <a:solidFill>
                  <a:schemeClr val="bg1"/>
                </a:solidFill>
                <a:latin typeface="Bradley Hand ITC" panose="03070402050302030203" pitchFamily="66" charset="77"/>
              </a:rPr>
              <a:t>urls</a:t>
            </a:r>
            <a:endParaRPr lang="en-US" sz="1400" b="1" dirty="0">
              <a:solidFill>
                <a:schemeClr val="bg1"/>
              </a:solidFill>
              <a:latin typeface="Bradley Hand ITC" panose="03070402050302030203" pitchFamily="66" charset="77"/>
            </a:endParaRPr>
          </a:p>
        </p:txBody>
      </p: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7D3B71D3-AA14-844A-8A3B-008C265F0205}"/>
              </a:ext>
            </a:extLst>
          </p:cNvPr>
          <p:cNvCxnSpPr>
            <a:cxnSpLocks/>
          </p:cNvCxnSpPr>
          <p:nvPr/>
        </p:nvCxnSpPr>
        <p:spPr>
          <a:xfrm flipV="1">
            <a:off x="2946584" y="5662062"/>
            <a:ext cx="2750821" cy="11522"/>
          </a:xfrm>
          <a:prstGeom prst="curvedConnector3">
            <a:avLst>
              <a:gd name="adj1" fmla="val 50000"/>
            </a:avLst>
          </a:prstGeom>
          <a:ln w="158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7FD820F7-A09E-5747-ADFD-882200130FB1}"/>
              </a:ext>
            </a:extLst>
          </p:cNvPr>
          <p:cNvCxnSpPr>
            <a:cxnSpLocks/>
            <a:stCxn id="57" idx="0"/>
            <a:endCxn id="51" idx="2"/>
          </p:cNvCxnSpPr>
          <p:nvPr/>
        </p:nvCxnSpPr>
        <p:spPr>
          <a:xfrm rot="5400000" flipH="1" flipV="1">
            <a:off x="5639442" y="2584270"/>
            <a:ext cx="1846454" cy="309526"/>
          </a:xfrm>
          <a:prstGeom prst="curvedConnector3">
            <a:avLst>
              <a:gd name="adj1" fmla="val 50000"/>
            </a:avLst>
          </a:prstGeom>
          <a:ln w="158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9183E37E-6926-C94A-9482-4D1FF663DE74}"/>
              </a:ext>
            </a:extLst>
          </p:cNvPr>
          <p:cNvSpPr txBox="1"/>
          <p:nvPr/>
        </p:nvSpPr>
        <p:spPr>
          <a:xfrm>
            <a:off x="3390662" y="5729918"/>
            <a:ext cx="15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Request for png image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03B9358-1F13-F741-B103-77DC010A1A9D}"/>
              </a:ext>
            </a:extLst>
          </p:cNvPr>
          <p:cNvSpPr/>
          <p:nvPr/>
        </p:nvSpPr>
        <p:spPr>
          <a:xfrm>
            <a:off x="7813166" y="4741731"/>
            <a:ext cx="3589792" cy="1472241"/>
          </a:xfrm>
          <a:custGeom>
            <a:avLst/>
            <a:gdLst>
              <a:gd name="connsiteX0" fmla="*/ 0 w 3589792"/>
              <a:gd name="connsiteY0" fmla="*/ 0 h 1472241"/>
              <a:gd name="connsiteX1" fmla="*/ 3589792 w 3589792"/>
              <a:gd name="connsiteY1" fmla="*/ 0 h 1472241"/>
              <a:gd name="connsiteX2" fmla="*/ 3589792 w 3589792"/>
              <a:gd name="connsiteY2" fmla="*/ 1472241 h 1472241"/>
              <a:gd name="connsiteX3" fmla="*/ 0 w 3589792"/>
              <a:gd name="connsiteY3" fmla="*/ 1472241 h 1472241"/>
              <a:gd name="connsiteX4" fmla="*/ 0 w 3589792"/>
              <a:gd name="connsiteY4" fmla="*/ 0 h 147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9792" h="1472241" extrusionOk="0">
                <a:moveTo>
                  <a:pt x="0" y="0"/>
                </a:moveTo>
                <a:cubicBezTo>
                  <a:pt x="999048" y="-109404"/>
                  <a:pt x="2722016" y="-69256"/>
                  <a:pt x="3589792" y="0"/>
                </a:cubicBezTo>
                <a:cubicBezTo>
                  <a:pt x="3607126" y="556533"/>
                  <a:pt x="3695912" y="959005"/>
                  <a:pt x="3589792" y="1472241"/>
                </a:cubicBezTo>
                <a:cubicBezTo>
                  <a:pt x="2648841" y="1523161"/>
                  <a:pt x="1700732" y="1397551"/>
                  <a:pt x="0" y="1472241"/>
                </a:cubicBezTo>
                <a:cubicBezTo>
                  <a:pt x="-86507" y="1243478"/>
                  <a:pt x="121857" y="1758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F775F77-D010-DF41-A47D-970CE45EC3A9}"/>
              </a:ext>
            </a:extLst>
          </p:cNvPr>
          <p:cNvSpPr/>
          <p:nvPr/>
        </p:nvSpPr>
        <p:spPr>
          <a:xfrm>
            <a:off x="8033561" y="4793802"/>
            <a:ext cx="226536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radley Hand ITC" panose="03070402050302030203" pitchFamily="66" charset="77"/>
              </a:rPr>
              <a:t>Namespace: </a:t>
            </a:r>
            <a:br>
              <a:rPr lang="en-US" sz="1600" dirty="0">
                <a:solidFill>
                  <a:schemeClr val="bg1"/>
                </a:solidFill>
                <a:latin typeface="Bradley Hand ITC" panose="03070402050302030203" pitchFamily="66" charset="77"/>
              </a:rPr>
            </a:br>
            <a:r>
              <a:rPr lang="en-US" sz="1400" dirty="0">
                <a:solidFill>
                  <a:schemeClr val="bg1"/>
                </a:solidFill>
                <a:latin typeface="Bradley Hand ITC" panose="03070402050302030203" pitchFamily="66" charset="77"/>
              </a:rPr>
              <a:t>CustomerB-cloud-analytics</a:t>
            </a:r>
            <a:endParaRPr lang="en-US" sz="1600" b="0" dirty="0">
              <a:solidFill>
                <a:schemeClr val="bg1"/>
              </a:solidFill>
              <a:effectLst/>
              <a:latin typeface="Bradley Hand ITC" panose="03070402050302030203" pitchFamily="66" charset="77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E475175-0C32-A541-8950-0A13D7152B0D}"/>
              </a:ext>
            </a:extLst>
          </p:cNvPr>
          <p:cNvSpPr/>
          <p:nvPr/>
        </p:nvSpPr>
        <p:spPr>
          <a:xfrm>
            <a:off x="7922702" y="5475861"/>
            <a:ext cx="1573147" cy="553999"/>
          </a:xfrm>
          <a:custGeom>
            <a:avLst/>
            <a:gdLst>
              <a:gd name="connsiteX0" fmla="*/ 0 w 1573147"/>
              <a:gd name="connsiteY0" fmla="*/ 0 h 553999"/>
              <a:gd name="connsiteX1" fmla="*/ 1573147 w 1573147"/>
              <a:gd name="connsiteY1" fmla="*/ 0 h 553999"/>
              <a:gd name="connsiteX2" fmla="*/ 1573147 w 1573147"/>
              <a:gd name="connsiteY2" fmla="*/ 553999 h 553999"/>
              <a:gd name="connsiteX3" fmla="*/ 0 w 1573147"/>
              <a:gd name="connsiteY3" fmla="*/ 553999 h 553999"/>
              <a:gd name="connsiteX4" fmla="*/ 0 w 1573147"/>
              <a:gd name="connsiteY4" fmla="*/ 0 h 55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3147" h="553999" extrusionOk="0">
                <a:moveTo>
                  <a:pt x="0" y="0"/>
                </a:moveTo>
                <a:cubicBezTo>
                  <a:pt x="426040" y="5251"/>
                  <a:pt x="1112164" y="-119621"/>
                  <a:pt x="1573147" y="0"/>
                </a:cubicBezTo>
                <a:cubicBezTo>
                  <a:pt x="1569542" y="197678"/>
                  <a:pt x="1622637" y="317260"/>
                  <a:pt x="1573147" y="553999"/>
                </a:cubicBezTo>
                <a:cubicBezTo>
                  <a:pt x="1003219" y="510236"/>
                  <a:pt x="640737" y="591013"/>
                  <a:pt x="0" y="553999"/>
                </a:cubicBezTo>
                <a:cubicBezTo>
                  <a:pt x="13000" y="284999"/>
                  <a:pt x="40964" y="98038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95" name="Picture 10" descr="Modules">
            <a:extLst>
              <a:ext uri="{FF2B5EF4-FFF2-40B4-BE49-F238E27FC236}">
                <a16:creationId xmlns:a16="http://schemas.microsoft.com/office/drawing/2014/main" id="{6FEBAC4E-1360-5D4A-BEFA-1E4F33337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369" y="5595924"/>
            <a:ext cx="313873" cy="31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B3C48108-7ED8-254A-A1D5-351515E5EB9E}"/>
              </a:ext>
            </a:extLst>
          </p:cNvPr>
          <p:cNvSpPr txBox="1"/>
          <p:nvPr/>
        </p:nvSpPr>
        <p:spPr>
          <a:xfrm>
            <a:off x="8044939" y="5571243"/>
            <a:ext cx="922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Grafana</a:t>
            </a:r>
          </a:p>
        </p:txBody>
      </p:sp>
      <p:cxnSp>
        <p:nvCxnSpPr>
          <p:cNvPr id="110" name="Curved Connector 109">
            <a:extLst>
              <a:ext uri="{FF2B5EF4-FFF2-40B4-BE49-F238E27FC236}">
                <a16:creationId xmlns:a16="http://schemas.microsoft.com/office/drawing/2014/main" id="{40ED6D55-93C3-AD46-B1B6-4882C8E41003}"/>
              </a:ext>
            </a:extLst>
          </p:cNvPr>
          <p:cNvCxnSpPr>
            <a:cxnSpLocks/>
            <a:stCxn id="57" idx="3"/>
            <a:endCxn id="94" idx="1"/>
          </p:cNvCxnSpPr>
          <p:nvPr/>
        </p:nvCxnSpPr>
        <p:spPr>
          <a:xfrm>
            <a:off x="7063066" y="4954777"/>
            <a:ext cx="859636" cy="798084"/>
          </a:xfrm>
          <a:prstGeom prst="curvedConnector3">
            <a:avLst>
              <a:gd name="adj1" fmla="val 50000"/>
            </a:avLst>
          </a:prstGeom>
          <a:ln w="158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5084583C-765A-CA45-BD82-5EB5E1FAA644}"/>
              </a:ext>
            </a:extLst>
          </p:cNvPr>
          <p:cNvSpPr/>
          <p:nvPr/>
        </p:nvSpPr>
        <p:spPr>
          <a:xfrm>
            <a:off x="9737538" y="3628637"/>
            <a:ext cx="1510736" cy="553999"/>
          </a:xfrm>
          <a:custGeom>
            <a:avLst/>
            <a:gdLst>
              <a:gd name="connsiteX0" fmla="*/ 0 w 1510736"/>
              <a:gd name="connsiteY0" fmla="*/ 0 h 553999"/>
              <a:gd name="connsiteX1" fmla="*/ 1510736 w 1510736"/>
              <a:gd name="connsiteY1" fmla="*/ 0 h 553999"/>
              <a:gd name="connsiteX2" fmla="*/ 1510736 w 1510736"/>
              <a:gd name="connsiteY2" fmla="*/ 553999 h 553999"/>
              <a:gd name="connsiteX3" fmla="*/ 0 w 1510736"/>
              <a:gd name="connsiteY3" fmla="*/ 553999 h 553999"/>
              <a:gd name="connsiteX4" fmla="*/ 0 w 1510736"/>
              <a:gd name="connsiteY4" fmla="*/ 0 h 55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0736" h="553999" extrusionOk="0">
                <a:moveTo>
                  <a:pt x="0" y="0"/>
                </a:moveTo>
                <a:cubicBezTo>
                  <a:pt x="384192" y="-96128"/>
                  <a:pt x="1261943" y="129782"/>
                  <a:pt x="1510736" y="0"/>
                </a:cubicBezTo>
                <a:cubicBezTo>
                  <a:pt x="1507131" y="197678"/>
                  <a:pt x="1560226" y="317260"/>
                  <a:pt x="1510736" y="553999"/>
                </a:cubicBezTo>
                <a:cubicBezTo>
                  <a:pt x="1307236" y="627557"/>
                  <a:pt x="259189" y="508562"/>
                  <a:pt x="0" y="553999"/>
                </a:cubicBezTo>
                <a:cubicBezTo>
                  <a:pt x="13000" y="284999"/>
                  <a:pt x="40964" y="98038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F5A9AEA-A597-4847-804D-D939DF1243D0}"/>
              </a:ext>
            </a:extLst>
          </p:cNvPr>
          <p:cNvSpPr txBox="1"/>
          <p:nvPr/>
        </p:nvSpPr>
        <p:spPr>
          <a:xfrm>
            <a:off x="9747693" y="3765450"/>
            <a:ext cx="1057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Renderer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9B5B31A-0CD4-6643-B41B-820A9F4386DB}"/>
              </a:ext>
            </a:extLst>
          </p:cNvPr>
          <p:cNvSpPr/>
          <p:nvPr/>
        </p:nvSpPr>
        <p:spPr>
          <a:xfrm>
            <a:off x="9738207" y="5445477"/>
            <a:ext cx="1510736" cy="553999"/>
          </a:xfrm>
          <a:custGeom>
            <a:avLst/>
            <a:gdLst>
              <a:gd name="connsiteX0" fmla="*/ 0 w 1510736"/>
              <a:gd name="connsiteY0" fmla="*/ 0 h 553999"/>
              <a:gd name="connsiteX1" fmla="*/ 1510736 w 1510736"/>
              <a:gd name="connsiteY1" fmla="*/ 0 h 553999"/>
              <a:gd name="connsiteX2" fmla="*/ 1510736 w 1510736"/>
              <a:gd name="connsiteY2" fmla="*/ 553999 h 553999"/>
              <a:gd name="connsiteX3" fmla="*/ 0 w 1510736"/>
              <a:gd name="connsiteY3" fmla="*/ 553999 h 553999"/>
              <a:gd name="connsiteX4" fmla="*/ 0 w 1510736"/>
              <a:gd name="connsiteY4" fmla="*/ 0 h 55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0736" h="553999" extrusionOk="0">
                <a:moveTo>
                  <a:pt x="0" y="0"/>
                </a:moveTo>
                <a:cubicBezTo>
                  <a:pt x="384192" y="-96128"/>
                  <a:pt x="1261943" y="129782"/>
                  <a:pt x="1510736" y="0"/>
                </a:cubicBezTo>
                <a:cubicBezTo>
                  <a:pt x="1507131" y="197678"/>
                  <a:pt x="1560226" y="317260"/>
                  <a:pt x="1510736" y="553999"/>
                </a:cubicBezTo>
                <a:cubicBezTo>
                  <a:pt x="1307236" y="627557"/>
                  <a:pt x="259189" y="508562"/>
                  <a:pt x="0" y="553999"/>
                </a:cubicBezTo>
                <a:cubicBezTo>
                  <a:pt x="13000" y="284999"/>
                  <a:pt x="40964" y="98038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288CE6F-55A3-BE42-A118-95B2DA95DC24}"/>
              </a:ext>
            </a:extLst>
          </p:cNvPr>
          <p:cNvSpPr txBox="1"/>
          <p:nvPr/>
        </p:nvSpPr>
        <p:spPr>
          <a:xfrm>
            <a:off x="9748362" y="5582290"/>
            <a:ext cx="1057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Renderer</a:t>
            </a:r>
          </a:p>
        </p:txBody>
      </p:sp>
      <p:cxnSp>
        <p:nvCxnSpPr>
          <p:cNvPr id="97" name="Curved Connector 96">
            <a:extLst>
              <a:ext uri="{FF2B5EF4-FFF2-40B4-BE49-F238E27FC236}">
                <a16:creationId xmlns:a16="http://schemas.microsoft.com/office/drawing/2014/main" id="{ED18EF72-F1A6-CF4A-9F54-5CF4B5ED8BE6}"/>
              </a:ext>
            </a:extLst>
          </p:cNvPr>
          <p:cNvCxnSpPr>
            <a:cxnSpLocks/>
            <a:stCxn id="94" idx="2"/>
            <a:endCxn id="86" idx="2"/>
          </p:cNvCxnSpPr>
          <p:nvPr/>
        </p:nvCxnSpPr>
        <p:spPr>
          <a:xfrm rot="5400000" flipH="1" flipV="1">
            <a:off x="9586233" y="5122518"/>
            <a:ext cx="30384" cy="1784299"/>
          </a:xfrm>
          <a:prstGeom prst="curvedConnector3">
            <a:avLst>
              <a:gd name="adj1" fmla="val -1268286"/>
            </a:avLst>
          </a:prstGeom>
          <a:ln w="158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mage result for chrome icon">
            <a:extLst>
              <a:ext uri="{FF2B5EF4-FFF2-40B4-BE49-F238E27FC236}">
                <a16:creationId xmlns:a16="http://schemas.microsoft.com/office/drawing/2014/main" id="{A0375F58-E6B8-E549-A913-1BD708483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031" y="3796196"/>
            <a:ext cx="279586" cy="27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6" descr="Image result for chrome icon">
            <a:extLst>
              <a:ext uri="{FF2B5EF4-FFF2-40B4-BE49-F238E27FC236}">
                <a16:creationId xmlns:a16="http://schemas.microsoft.com/office/drawing/2014/main" id="{63E03005-70B7-DA4F-B557-3DA2ACFEB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894" y="5632478"/>
            <a:ext cx="279586" cy="27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459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15F53AEC-44B7-F643-B659-0BE900513571}"/>
              </a:ext>
            </a:extLst>
          </p:cNvPr>
          <p:cNvSpPr txBox="1"/>
          <p:nvPr/>
        </p:nvSpPr>
        <p:spPr>
          <a:xfrm>
            <a:off x="8263588" y="1219060"/>
            <a:ext cx="37125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Per-Customer isolation = 2,500x</a:t>
            </a:r>
          </a:p>
          <a:p>
            <a:endParaRPr lang="en-US" sz="1600" b="1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One namespace per Customer</a:t>
            </a:r>
          </a:p>
          <a:p>
            <a:endParaRPr lang="en-US" sz="1600" b="1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SaaS = after the app is deployed, consumers </a:t>
            </a:r>
          </a:p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connect directly to the app</a:t>
            </a:r>
          </a:p>
          <a:p>
            <a:endParaRPr lang="en-US" sz="1600" b="1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Consumer = Horizon, Glass, other Web App</a:t>
            </a:r>
          </a:p>
          <a:p>
            <a:endParaRPr lang="en-US" sz="1600" b="1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Namespaces provide logical isolation between tenants. </a:t>
            </a:r>
          </a:p>
          <a:p>
            <a:endParaRPr lang="en-US" sz="1600" b="1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K8s resources are namespace-scoped</a:t>
            </a:r>
          </a:p>
          <a:p>
            <a:endParaRPr lang="en-US" sz="1600" b="1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Shared control plane means Ops team can audit, operate, monitor, all tenants (customers)</a:t>
            </a:r>
          </a:p>
          <a:p>
            <a:endParaRPr lang="en-US" sz="1600" b="1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Single workload = Deployment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AA8F4C0-22EA-1749-A4D8-D419C8E0CC1E}"/>
              </a:ext>
            </a:extLst>
          </p:cNvPr>
          <p:cNvSpPr txBox="1"/>
          <p:nvPr/>
        </p:nvSpPr>
        <p:spPr>
          <a:xfrm>
            <a:off x="553321" y="375961"/>
            <a:ext cx="8692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Intra-Cluster Multi-Tenancy – SaaS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307A6E-D2A1-174C-984A-3863AA95788D}"/>
              </a:ext>
            </a:extLst>
          </p:cNvPr>
          <p:cNvGrpSpPr/>
          <p:nvPr/>
        </p:nvGrpSpPr>
        <p:grpSpPr>
          <a:xfrm>
            <a:off x="215900" y="1683970"/>
            <a:ext cx="7658100" cy="4013200"/>
            <a:chOff x="215900" y="1683970"/>
            <a:chExt cx="7658100" cy="40132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52498C1-77A7-2843-8065-DF061FFAAD1C}"/>
                </a:ext>
              </a:extLst>
            </p:cNvPr>
            <p:cNvSpPr/>
            <p:nvPr/>
          </p:nvSpPr>
          <p:spPr>
            <a:xfrm>
              <a:off x="215900" y="1683970"/>
              <a:ext cx="7658100" cy="4013200"/>
            </a:xfrm>
            <a:custGeom>
              <a:avLst/>
              <a:gdLst>
                <a:gd name="connsiteX0" fmla="*/ 0 w 7658100"/>
                <a:gd name="connsiteY0" fmla="*/ 0 h 4013200"/>
                <a:gd name="connsiteX1" fmla="*/ 7658100 w 7658100"/>
                <a:gd name="connsiteY1" fmla="*/ 0 h 4013200"/>
                <a:gd name="connsiteX2" fmla="*/ 7658100 w 7658100"/>
                <a:gd name="connsiteY2" fmla="*/ 4013200 h 4013200"/>
                <a:gd name="connsiteX3" fmla="*/ 0 w 7658100"/>
                <a:gd name="connsiteY3" fmla="*/ 4013200 h 4013200"/>
                <a:gd name="connsiteX4" fmla="*/ 0 w 7658100"/>
                <a:gd name="connsiteY4" fmla="*/ 0 h 401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8100" h="4013200" extrusionOk="0">
                  <a:moveTo>
                    <a:pt x="0" y="0"/>
                  </a:moveTo>
                  <a:cubicBezTo>
                    <a:pt x="3233663" y="-109404"/>
                    <a:pt x="5567822" y="-69256"/>
                    <a:pt x="7658100" y="0"/>
                  </a:cubicBezTo>
                  <a:cubicBezTo>
                    <a:pt x="7641405" y="718884"/>
                    <a:pt x="7735529" y="3536473"/>
                    <a:pt x="7658100" y="4013200"/>
                  </a:cubicBezTo>
                  <a:cubicBezTo>
                    <a:pt x="6724313" y="4064120"/>
                    <a:pt x="3185817" y="3938510"/>
                    <a:pt x="0" y="4013200"/>
                  </a:cubicBezTo>
                  <a:cubicBezTo>
                    <a:pt x="127317" y="2300379"/>
                    <a:pt x="-72729" y="722818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6FC8FD9-B8CC-5449-8B8E-22C4F14BA601}"/>
                </a:ext>
              </a:extLst>
            </p:cNvPr>
            <p:cNvSpPr/>
            <p:nvPr/>
          </p:nvSpPr>
          <p:spPr>
            <a:xfrm>
              <a:off x="658191" y="2391330"/>
              <a:ext cx="6885609" cy="2975640"/>
            </a:xfrm>
            <a:custGeom>
              <a:avLst/>
              <a:gdLst>
                <a:gd name="connsiteX0" fmla="*/ 0 w 6885609"/>
                <a:gd name="connsiteY0" fmla="*/ 0 h 2975640"/>
                <a:gd name="connsiteX1" fmla="*/ 6885609 w 6885609"/>
                <a:gd name="connsiteY1" fmla="*/ 0 h 2975640"/>
                <a:gd name="connsiteX2" fmla="*/ 6885609 w 6885609"/>
                <a:gd name="connsiteY2" fmla="*/ 2975640 h 2975640"/>
                <a:gd name="connsiteX3" fmla="*/ 0 w 6885609"/>
                <a:gd name="connsiteY3" fmla="*/ 2975640 h 2975640"/>
                <a:gd name="connsiteX4" fmla="*/ 0 w 6885609"/>
                <a:gd name="connsiteY4" fmla="*/ 0 h 2975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5609" h="2975640" extrusionOk="0">
                  <a:moveTo>
                    <a:pt x="0" y="0"/>
                  </a:moveTo>
                  <a:cubicBezTo>
                    <a:pt x="3072881" y="-109404"/>
                    <a:pt x="5744348" y="-69256"/>
                    <a:pt x="6885609" y="0"/>
                  </a:cubicBezTo>
                  <a:cubicBezTo>
                    <a:pt x="6868914" y="536979"/>
                    <a:pt x="6963038" y="2610789"/>
                    <a:pt x="6885609" y="2975640"/>
                  </a:cubicBezTo>
                  <a:cubicBezTo>
                    <a:pt x="5579920" y="3026560"/>
                    <a:pt x="2621014" y="2900950"/>
                    <a:pt x="0" y="2975640"/>
                  </a:cubicBezTo>
                  <a:cubicBezTo>
                    <a:pt x="127317" y="2024112"/>
                    <a:pt x="-72729" y="46198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C91A507-3F67-AC46-9DEA-0A30CC55BB52}"/>
                </a:ext>
              </a:extLst>
            </p:cNvPr>
            <p:cNvSpPr txBox="1"/>
            <p:nvPr/>
          </p:nvSpPr>
          <p:spPr>
            <a:xfrm>
              <a:off x="320442" y="1829481"/>
              <a:ext cx="12573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Cluster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91039E2-E431-0C4E-80D0-14B604805F46}"/>
                </a:ext>
              </a:extLst>
            </p:cNvPr>
            <p:cNvSpPr/>
            <p:nvPr/>
          </p:nvSpPr>
          <p:spPr>
            <a:xfrm>
              <a:off x="1297057" y="3013293"/>
              <a:ext cx="2805043" cy="2023477"/>
            </a:xfrm>
            <a:custGeom>
              <a:avLst/>
              <a:gdLst>
                <a:gd name="connsiteX0" fmla="*/ 0 w 2805043"/>
                <a:gd name="connsiteY0" fmla="*/ 0 h 2023477"/>
                <a:gd name="connsiteX1" fmla="*/ 2805043 w 2805043"/>
                <a:gd name="connsiteY1" fmla="*/ 0 h 2023477"/>
                <a:gd name="connsiteX2" fmla="*/ 2805043 w 2805043"/>
                <a:gd name="connsiteY2" fmla="*/ 2023477 h 2023477"/>
                <a:gd name="connsiteX3" fmla="*/ 0 w 2805043"/>
                <a:gd name="connsiteY3" fmla="*/ 2023477 h 2023477"/>
                <a:gd name="connsiteX4" fmla="*/ 0 w 2805043"/>
                <a:gd name="connsiteY4" fmla="*/ 0 h 202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043" h="2023477" extrusionOk="0">
                  <a:moveTo>
                    <a:pt x="0" y="0"/>
                  </a:moveTo>
                  <a:cubicBezTo>
                    <a:pt x="460374" y="-109404"/>
                    <a:pt x="2172563" y="-69256"/>
                    <a:pt x="2805043" y="0"/>
                  </a:cubicBezTo>
                  <a:cubicBezTo>
                    <a:pt x="2788348" y="697485"/>
                    <a:pt x="2882472" y="1603565"/>
                    <a:pt x="2805043" y="2023477"/>
                  </a:cubicBezTo>
                  <a:cubicBezTo>
                    <a:pt x="2131722" y="2074397"/>
                    <a:pt x="575449" y="1948787"/>
                    <a:pt x="0" y="2023477"/>
                  </a:cubicBezTo>
                  <a:cubicBezTo>
                    <a:pt x="127317" y="1497864"/>
                    <a:pt x="-72729" y="503460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5294CB5-901E-6644-9104-9B625F74E316}"/>
                </a:ext>
              </a:extLst>
            </p:cNvPr>
            <p:cNvSpPr/>
            <p:nvPr/>
          </p:nvSpPr>
          <p:spPr>
            <a:xfrm>
              <a:off x="1597343" y="3483108"/>
              <a:ext cx="2212657" cy="1261730"/>
            </a:xfrm>
            <a:custGeom>
              <a:avLst/>
              <a:gdLst>
                <a:gd name="connsiteX0" fmla="*/ 0 w 2212657"/>
                <a:gd name="connsiteY0" fmla="*/ 0 h 1261730"/>
                <a:gd name="connsiteX1" fmla="*/ 2212657 w 2212657"/>
                <a:gd name="connsiteY1" fmla="*/ 0 h 1261730"/>
                <a:gd name="connsiteX2" fmla="*/ 2212657 w 2212657"/>
                <a:gd name="connsiteY2" fmla="*/ 1261730 h 1261730"/>
                <a:gd name="connsiteX3" fmla="*/ 0 w 2212657"/>
                <a:gd name="connsiteY3" fmla="*/ 1261730 h 1261730"/>
                <a:gd name="connsiteX4" fmla="*/ 0 w 2212657"/>
                <a:gd name="connsiteY4" fmla="*/ 0 h 126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657" h="1261730" extrusionOk="0">
                  <a:moveTo>
                    <a:pt x="0" y="0"/>
                  </a:moveTo>
                  <a:cubicBezTo>
                    <a:pt x="976588" y="-109404"/>
                    <a:pt x="1966426" y="-69256"/>
                    <a:pt x="2212657" y="0"/>
                  </a:cubicBezTo>
                  <a:cubicBezTo>
                    <a:pt x="2194272" y="497829"/>
                    <a:pt x="2313533" y="743773"/>
                    <a:pt x="2212657" y="1261730"/>
                  </a:cubicBezTo>
                  <a:cubicBezTo>
                    <a:pt x="1437448" y="1312650"/>
                    <a:pt x="944870" y="1187040"/>
                    <a:pt x="0" y="1261730"/>
                  </a:cubicBezTo>
                  <a:cubicBezTo>
                    <a:pt x="11088" y="983391"/>
                    <a:pt x="-31676" y="273067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5FA00D-EED1-2549-93BE-5F26186F95A9}"/>
                </a:ext>
              </a:extLst>
            </p:cNvPr>
            <p:cNvSpPr/>
            <p:nvPr/>
          </p:nvSpPr>
          <p:spPr>
            <a:xfrm>
              <a:off x="1786050" y="3951299"/>
              <a:ext cx="1759595" cy="522957"/>
            </a:xfrm>
            <a:custGeom>
              <a:avLst/>
              <a:gdLst>
                <a:gd name="connsiteX0" fmla="*/ 0 w 1759595"/>
                <a:gd name="connsiteY0" fmla="*/ 0 h 522957"/>
                <a:gd name="connsiteX1" fmla="*/ 1759595 w 1759595"/>
                <a:gd name="connsiteY1" fmla="*/ 0 h 522957"/>
                <a:gd name="connsiteX2" fmla="*/ 1759595 w 1759595"/>
                <a:gd name="connsiteY2" fmla="*/ 522957 h 522957"/>
                <a:gd name="connsiteX3" fmla="*/ 0 w 1759595"/>
                <a:gd name="connsiteY3" fmla="*/ 522957 h 522957"/>
                <a:gd name="connsiteX4" fmla="*/ 0 w 1759595"/>
                <a:gd name="connsiteY4" fmla="*/ 0 h 52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9595" h="522957" extrusionOk="0">
                  <a:moveTo>
                    <a:pt x="0" y="0"/>
                  </a:moveTo>
                  <a:cubicBezTo>
                    <a:pt x="313969" y="115875"/>
                    <a:pt x="1101808" y="-48958"/>
                    <a:pt x="1759595" y="0"/>
                  </a:cubicBezTo>
                  <a:cubicBezTo>
                    <a:pt x="1773977" y="198986"/>
                    <a:pt x="1720215" y="391320"/>
                    <a:pt x="1759595" y="522957"/>
                  </a:cubicBezTo>
                  <a:cubicBezTo>
                    <a:pt x="1018662" y="492099"/>
                    <a:pt x="190192" y="391705"/>
                    <a:pt x="0" y="522957"/>
                  </a:cubicBezTo>
                  <a:cubicBezTo>
                    <a:pt x="32665" y="456775"/>
                    <a:pt x="26703" y="222984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B8E310B-EBC7-5846-A1C3-E901357FF423}"/>
                </a:ext>
              </a:extLst>
            </p:cNvPr>
            <p:cNvSpPr txBox="1"/>
            <p:nvPr/>
          </p:nvSpPr>
          <p:spPr>
            <a:xfrm>
              <a:off x="854767" y="2490336"/>
              <a:ext cx="26908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Namespace – Customer 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1B7E915-9C5E-324E-8C26-66F7163AE7C3}"/>
                </a:ext>
              </a:extLst>
            </p:cNvPr>
            <p:cNvSpPr txBox="1"/>
            <p:nvPr/>
          </p:nvSpPr>
          <p:spPr>
            <a:xfrm>
              <a:off x="1174199" y="3052185"/>
              <a:ext cx="20312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Deployment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0B883AE-128B-8F42-BE91-B0B28472A8F7}"/>
                </a:ext>
              </a:extLst>
            </p:cNvPr>
            <p:cNvSpPr txBox="1"/>
            <p:nvPr/>
          </p:nvSpPr>
          <p:spPr>
            <a:xfrm>
              <a:off x="1661812" y="3520544"/>
              <a:ext cx="6961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Pod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F864F01-6D61-FB46-935E-50BF03B7D4F0}"/>
                </a:ext>
              </a:extLst>
            </p:cNvPr>
            <p:cNvSpPr txBox="1"/>
            <p:nvPr/>
          </p:nvSpPr>
          <p:spPr>
            <a:xfrm>
              <a:off x="1661812" y="4024910"/>
              <a:ext cx="1441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Container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3FC63FE-D934-7443-B429-1FE3160923DC}"/>
                </a:ext>
              </a:extLst>
            </p:cNvPr>
            <p:cNvSpPr/>
            <p:nvPr/>
          </p:nvSpPr>
          <p:spPr>
            <a:xfrm>
              <a:off x="4352373" y="3021655"/>
              <a:ext cx="2805043" cy="2023477"/>
            </a:xfrm>
            <a:custGeom>
              <a:avLst/>
              <a:gdLst>
                <a:gd name="connsiteX0" fmla="*/ 0 w 2805043"/>
                <a:gd name="connsiteY0" fmla="*/ 0 h 2023477"/>
                <a:gd name="connsiteX1" fmla="*/ 2805043 w 2805043"/>
                <a:gd name="connsiteY1" fmla="*/ 0 h 2023477"/>
                <a:gd name="connsiteX2" fmla="*/ 2805043 w 2805043"/>
                <a:gd name="connsiteY2" fmla="*/ 2023477 h 2023477"/>
                <a:gd name="connsiteX3" fmla="*/ 0 w 2805043"/>
                <a:gd name="connsiteY3" fmla="*/ 2023477 h 2023477"/>
                <a:gd name="connsiteX4" fmla="*/ 0 w 2805043"/>
                <a:gd name="connsiteY4" fmla="*/ 0 h 202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043" h="2023477" extrusionOk="0">
                  <a:moveTo>
                    <a:pt x="0" y="0"/>
                  </a:moveTo>
                  <a:cubicBezTo>
                    <a:pt x="460374" y="-109404"/>
                    <a:pt x="2172563" y="-69256"/>
                    <a:pt x="2805043" y="0"/>
                  </a:cubicBezTo>
                  <a:cubicBezTo>
                    <a:pt x="2788348" y="697485"/>
                    <a:pt x="2882472" y="1603565"/>
                    <a:pt x="2805043" y="2023477"/>
                  </a:cubicBezTo>
                  <a:cubicBezTo>
                    <a:pt x="2131722" y="2074397"/>
                    <a:pt x="575449" y="1948787"/>
                    <a:pt x="0" y="2023477"/>
                  </a:cubicBezTo>
                  <a:cubicBezTo>
                    <a:pt x="127317" y="1497864"/>
                    <a:pt x="-72729" y="503460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E7D9290-191A-8F42-A8B6-5A1EC9F54208}"/>
                </a:ext>
              </a:extLst>
            </p:cNvPr>
            <p:cNvSpPr/>
            <p:nvPr/>
          </p:nvSpPr>
          <p:spPr>
            <a:xfrm>
              <a:off x="4652659" y="3491470"/>
              <a:ext cx="2212657" cy="1261730"/>
            </a:xfrm>
            <a:custGeom>
              <a:avLst/>
              <a:gdLst>
                <a:gd name="connsiteX0" fmla="*/ 0 w 2212657"/>
                <a:gd name="connsiteY0" fmla="*/ 0 h 1261730"/>
                <a:gd name="connsiteX1" fmla="*/ 2212657 w 2212657"/>
                <a:gd name="connsiteY1" fmla="*/ 0 h 1261730"/>
                <a:gd name="connsiteX2" fmla="*/ 2212657 w 2212657"/>
                <a:gd name="connsiteY2" fmla="*/ 1261730 h 1261730"/>
                <a:gd name="connsiteX3" fmla="*/ 0 w 2212657"/>
                <a:gd name="connsiteY3" fmla="*/ 1261730 h 1261730"/>
                <a:gd name="connsiteX4" fmla="*/ 0 w 2212657"/>
                <a:gd name="connsiteY4" fmla="*/ 0 h 126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657" h="1261730" extrusionOk="0">
                  <a:moveTo>
                    <a:pt x="0" y="0"/>
                  </a:moveTo>
                  <a:cubicBezTo>
                    <a:pt x="976588" y="-109404"/>
                    <a:pt x="1966426" y="-69256"/>
                    <a:pt x="2212657" y="0"/>
                  </a:cubicBezTo>
                  <a:cubicBezTo>
                    <a:pt x="2194272" y="497829"/>
                    <a:pt x="2313533" y="743773"/>
                    <a:pt x="2212657" y="1261730"/>
                  </a:cubicBezTo>
                  <a:cubicBezTo>
                    <a:pt x="1437448" y="1312650"/>
                    <a:pt x="944870" y="1187040"/>
                    <a:pt x="0" y="1261730"/>
                  </a:cubicBezTo>
                  <a:cubicBezTo>
                    <a:pt x="11088" y="983391"/>
                    <a:pt x="-31676" y="273067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F152259-C0B1-514F-A7AA-7F642CFA1B87}"/>
                </a:ext>
              </a:extLst>
            </p:cNvPr>
            <p:cNvSpPr/>
            <p:nvPr/>
          </p:nvSpPr>
          <p:spPr>
            <a:xfrm>
              <a:off x="4841366" y="3959661"/>
              <a:ext cx="1759595" cy="522957"/>
            </a:xfrm>
            <a:custGeom>
              <a:avLst/>
              <a:gdLst>
                <a:gd name="connsiteX0" fmla="*/ 0 w 1759595"/>
                <a:gd name="connsiteY0" fmla="*/ 0 h 522957"/>
                <a:gd name="connsiteX1" fmla="*/ 1759595 w 1759595"/>
                <a:gd name="connsiteY1" fmla="*/ 0 h 522957"/>
                <a:gd name="connsiteX2" fmla="*/ 1759595 w 1759595"/>
                <a:gd name="connsiteY2" fmla="*/ 522957 h 522957"/>
                <a:gd name="connsiteX3" fmla="*/ 0 w 1759595"/>
                <a:gd name="connsiteY3" fmla="*/ 522957 h 522957"/>
                <a:gd name="connsiteX4" fmla="*/ 0 w 1759595"/>
                <a:gd name="connsiteY4" fmla="*/ 0 h 52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9595" h="522957" extrusionOk="0">
                  <a:moveTo>
                    <a:pt x="0" y="0"/>
                  </a:moveTo>
                  <a:cubicBezTo>
                    <a:pt x="313969" y="115875"/>
                    <a:pt x="1101808" y="-48958"/>
                    <a:pt x="1759595" y="0"/>
                  </a:cubicBezTo>
                  <a:cubicBezTo>
                    <a:pt x="1773977" y="198986"/>
                    <a:pt x="1720215" y="391320"/>
                    <a:pt x="1759595" y="522957"/>
                  </a:cubicBezTo>
                  <a:cubicBezTo>
                    <a:pt x="1018662" y="492099"/>
                    <a:pt x="190192" y="391705"/>
                    <a:pt x="0" y="522957"/>
                  </a:cubicBezTo>
                  <a:cubicBezTo>
                    <a:pt x="32665" y="456775"/>
                    <a:pt x="26703" y="222984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9ECF24B-FB09-AA4E-AF88-CF1D0F3A963B}"/>
                </a:ext>
              </a:extLst>
            </p:cNvPr>
            <p:cNvSpPr txBox="1"/>
            <p:nvPr/>
          </p:nvSpPr>
          <p:spPr>
            <a:xfrm>
              <a:off x="4229515" y="3060547"/>
              <a:ext cx="20312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Deployment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C47C3D3-D5F8-3C43-A3C3-F5AF007CA650}"/>
                </a:ext>
              </a:extLst>
            </p:cNvPr>
            <p:cNvSpPr txBox="1"/>
            <p:nvPr/>
          </p:nvSpPr>
          <p:spPr>
            <a:xfrm>
              <a:off x="4717128" y="3528906"/>
              <a:ext cx="6961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Pod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7A3A82F-D1F2-AD46-8B39-F05F244CED25}"/>
                </a:ext>
              </a:extLst>
            </p:cNvPr>
            <p:cNvSpPr txBox="1"/>
            <p:nvPr/>
          </p:nvSpPr>
          <p:spPr>
            <a:xfrm>
              <a:off x="4717128" y="4033272"/>
              <a:ext cx="1441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Container</a:t>
              </a:r>
            </a:p>
          </p:txBody>
        </p:sp>
        <p:pic>
          <p:nvPicPr>
            <p:cNvPr id="91" name="Picture 4" descr="Prometheus for Users - RX-M Cloud Native Training &amp; Consulting">
              <a:extLst>
                <a:ext uri="{FF2B5EF4-FFF2-40B4-BE49-F238E27FC236}">
                  <a16:creationId xmlns:a16="http://schemas.microsoft.com/office/drawing/2014/main" id="{C640B891-57BF-C046-8989-9B2548FA9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4082" y="4045573"/>
              <a:ext cx="581807" cy="356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10" descr="Modules">
              <a:extLst>
                <a:ext uri="{FF2B5EF4-FFF2-40B4-BE49-F238E27FC236}">
                  <a16:creationId xmlns:a16="http://schemas.microsoft.com/office/drawing/2014/main" id="{A210B3D8-4996-ED46-8B17-EB99BC3734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1586" y="4033433"/>
              <a:ext cx="338554" cy="338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948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C7448D-A908-5D49-9F99-EEC256E7830B}"/>
              </a:ext>
            </a:extLst>
          </p:cNvPr>
          <p:cNvSpPr txBox="1"/>
          <p:nvPr/>
        </p:nvSpPr>
        <p:spPr>
          <a:xfrm>
            <a:off x="2782171" y="3136612"/>
            <a:ext cx="6627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Persistence</a:t>
            </a:r>
          </a:p>
        </p:txBody>
      </p:sp>
    </p:spTree>
    <p:extLst>
      <p:ext uri="{BB962C8B-B14F-4D97-AF65-F5344CB8AC3E}">
        <p14:creationId xmlns:p14="http://schemas.microsoft.com/office/powerpoint/2010/main" val="2410913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834EAD6B-B0DA-B645-94D3-8FBCB1071FCC}"/>
              </a:ext>
            </a:extLst>
          </p:cNvPr>
          <p:cNvSpPr txBox="1"/>
          <p:nvPr/>
        </p:nvSpPr>
        <p:spPr>
          <a:xfrm>
            <a:off x="339011" y="298066"/>
            <a:ext cx="7902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Persistent Storage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D02F5CA-CF31-A04A-9A3A-FEDAEBAE543D}"/>
              </a:ext>
            </a:extLst>
          </p:cNvPr>
          <p:cNvGrpSpPr/>
          <p:nvPr/>
        </p:nvGrpSpPr>
        <p:grpSpPr>
          <a:xfrm>
            <a:off x="1678626" y="1222341"/>
            <a:ext cx="9367219" cy="5125337"/>
            <a:chOff x="1678626" y="1222341"/>
            <a:chExt cx="9367219" cy="512533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BDD1443-1CA4-1B45-9E1C-1561E0A66142}"/>
                </a:ext>
              </a:extLst>
            </p:cNvPr>
            <p:cNvSpPr/>
            <p:nvPr/>
          </p:nvSpPr>
          <p:spPr>
            <a:xfrm>
              <a:off x="2798673" y="1662093"/>
              <a:ext cx="2505932" cy="674152"/>
            </a:xfrm>
            <a:custGeom>
              <a:avLst/>
              <a:gdLst>
                <a:gd name="connsiteX0" fmla="*/ 0 w 2505932"/>
                <a:gd name="connsiteY0" fmla="*/ 0 h 674152"/>
                <a:gd name="connsiteX1" fmla="*/ 2505932 w 2505932"/>
                <a:gd name="connsiteY1" fmla="*/ 0 h 674152"/>
                <a:gd name="connsiteX2" fmla="*/ 2505932 w 2505932"/>
                <a:gd name="connsiteY2" fmla="*/ 674152 h 674152"/>
                <a:gd name="connsiteX3" fmla="*/ 0 w 2505932"/>
                <a:gd name="connsiteY3" fmla="*/ 674152 h 674152"/>
                <a:gd name="connsiteX4" fmla="*/ 0 w 2505932"/>
                <a:gd name="connsiteY4" fmla="*/ 0 h 67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5932" h="674152" extrusionOk="0">
                  <a:moveTo>
                    <a:pt x="0" y="0"/>
                  </a:moveTo>
                  <a:cubicBezTo>
                    <a:pt x="679249" y="-109404"/>
                    <a:pt x="1993256" y="-69256"/>
                    <a:pt x="2505932" y="0"/>
                  </a:cubicBezTo>
                  <a:cubicBezTo>
                    <a:pt x="2478954" y="197950"/>
                    <a:pt x="2479393" y="353942"/>
                    <a:pt x="2505932" y="674152"/>
                  </a:cubicBezTo>
                  <a:cubicBezTo>
                    <a:pt x="2144589" y="725072"/>
                    <a:pt x="1229823" y="599462"/>
                    <a:pt x="0" y="674152"/>
                  </a:cubicBezTo>
                  <a:cubicBezTo>
                    <a:pt x="39533" y="557665"/>
                    <a:pt x="-43001" y="13150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9BF6751-D9A4-E84F-9693-14483328D6F5}"/>
                </a:ext>
              </a:extLst>
            </p:cNvPr>
            <p:cNvSpPr/>
            <p:nvPr/>
          </p:nvSpPr>
          <p:spPr>
            <a:xfrm>
              <a:off x="2798673" y="2601893"/>
              <a:ext cx="2505932" cy="674152"/>
            </a:xfrm>
            <a:custGeom>
              <a:avLst/>
              <a:gdLst>
                <a:gd name="connsiteX0" fmla="*/ 0 w 2505932"/>
                <a:gd name="connsiteY0" fmla="*/ 0 h 674152"/>
                <a:gd name="connsiteX1" fmla="*/ 2505932 w 2505932"/>
                <a:gd name="connsiteY1" fmla="*/ 0 h 674152"/>
                <a:gd name="connsiteX2" fmla="*/ 2505932 w 2505932"/>
                <a:gd name="connsiteY2" fmla="*/ 674152 h 674152"/>
                <a:gd name="connsiteX3" fmla="*/ 0 w 2505932"/>
                <a:gd name="connsiteY3" fmla="*/ 674152 h 674152"/>
                <a:gd name="connsiteX4" fmla="*/ 0 w 2505932"/>
                <a:gd name="connsiteY4" fmla="*/ 0 h 67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5932" h="674152" extrusionOk="0">
                  <a:moveTo>
                    <a:pt x="0" y="0"/>
                  </a:moveTo>
                  <a:cubicBezTo>
                    <a:pt x="679249" y="-109404"/>
                    <a:pt x="1993256" y="-69256"/>
                    <a:pt x="2505932" y="0"/>
                  </a:cubicBezTo>
                  <a:cubicBezTo>
                    <a:pt x="2478954" y="197950"/>
                    <a:pt x="2479393" y="353942"/>
                    <a:pt x="2505932" y="674152"/>
                  </a:cubicBezTo>
                  <a:cubicBezTo>
                    <a:pt x="2144589" y="725072"/>
                    <a:pt x="1229823" y="599462"/>
                    <a:pt x="0" y="674152"/>
                  </a:cubicBezTo>
                  <a:cubicBezTo>
                    <a:pt x="39533" y="557665"/>
                    <a:pt x="-43001" y="13150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50" name="Picture 4" descr="Prometheus for Users - RX-M Cloud Native Training &amp; Consulting">
              <a:extLst>
                <a:ext uri="{FF2B5EF4-FFF2-40B4-BE49-F238E27FC236}">
                  <a16:creationId xmlns:a16="http://schemas.microsoft.com/office/drawing/2014/main" id="{6E60B419-5360-AB42-BD02-45A5ABE83E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2665" y="2689638"/>
              <a:ext cx="742052" cy="45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0" descr="Modules">
              <a:extLst>
                <a:ext uri="{FF2B5EF4-FFF2-40B4-BE49-F238E27FC236}">
                  <a16:creationId xmlns:a16="http://schemas.microsoft.com/office/drawing/2014/main" id="{AD6E0384-8BF0-C941-BDED-6D93056997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7790" y="1766065"/>
              <a:ext cx="431801" cy="43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5F9992E-A681-324B-A49D-E404C64F2843}"/>
                </a:ext>
              </a:extLst>
            </p:cNvPr>
            <p:cNvSpPr txBox="1"/>
            <p:nvPr/>
          </p:nvSpPr>
          <p:spPr>
            <a:xfrm>
              <a:off x="3018604" y="1812688"/>
              <a:ext cx="15435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Grafana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CAF7723-F2F9-1741-872D-D9CE4E690CD8}"/>
                </a:ext>
              </a:extLst>
            </p:cNvPr>
            <p:cNvSpPr txBox="1"/>
            <p:nvPr/>
          </p:nvSpPr>
          <p:spPr>
            <a:xfrm>
              <a:off x="2919305" y="2710211"/>
              <a:ext cx="15435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Prometheus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568EB03-D08A-394A-9A22-6F810B2E5E46}"/>
                </a:ext>
              </a:extLst>
            </p:cNvPr>
            <p:cNvSpPr/>
            <p:nvPr/>
          </p:nvSpPr>
          <p:spPr>
            <a:xfrm>
              <a:off x="2350783" y="1227768"/>
              <a:ext cx="3296722" cy="2345609"/>
            </a:xfrm>
            <a:custGeom>
              <a:avLst/>
              <a:gdLst>
                <a:gd name="connsiteX0" fmla="*/ 0 w 3296722"/>
                <a:gd name="connsiteY0" fmla="*/ 0 h 2345609"/>
                <a:gd name="connsiteX1" fmla="*/ 3296722 w 3296722"/>
                <a:gd name="connsiteY1" fmla="*/ 0 h 2345609"/>
                <a:gd name="connsiteX2" fmla="*/ 3296722 w 3296722"/>
                <a:gd name="connsiteY2" fmla="*/ 2345609 h 2345609"/>
                <a:gd name="connsiteX3" fmla="*/ 0 w 3296722"/>
                <a:gd name="connsiteY3" fmla="*/ 2345609 h 2345609"/>
                <a:gd name="connsiteX4" fmla="*/ 0 w 3296722"/>
                <a:gd name="connsiteY4" fmla="*/ 0 h 234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722" h="2345609" extrusionOk="0">
                  <a:moveTo>
                    <a:pt x="0" y="0"/>
                  </a:moveTo>
                  <a:cubicBezTo>
                    <a:pt x="798156" y="-109404"/>
                    <a:pt x="2333377" y="-69256"/>
                    <a:pt x="3296722" y="0"/>
                  </a:cubicBezTo>
                  <a:cubicBezTo>
                    <a:pt x="3280027" y="452277"/>
                    <a:pt x="3374151" y="1212445"/>
                    <a:pt x="3296722" y="2345609"/>
                  </a:cubicBezTo>
                  <a:cubicBezTo>
                    <a:pt x="2823441" y="2396529"/>
                    <a:pt x="846958" y="2270919"/>
                    <a:pt x="0" y="2345609"/>
                  </a:cubicBezTo>
                  <a:cubicBezTo>
                    <a:pt x="127317" y="1762943"/>
                    <a:pt x="-72729" y="518489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6B75985-0991-B748-8F0F-AC10D0993623}"/>
                </a:ext>
              </a:extLst>
            </p:cNvPr>
            <p:cNvSpPr txBox="1"/>
            <p:nvPr/>
          </p:nvSpPr>
          <p:spPr>
            <a:xfrm>
              <a:off x="2367327" y="1222341"/>
              <a:ext cx="25132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Customer A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68D9BE-A880-0F4E-850D-1A2BDCFC603F}"/>
                </a:ext>
              </a:extLst>
            </p:cNvPr>
            <p:cNvSpPr txBox="1"/>
            <p:nvPr/>
          </p:nvSpPr>
          <p:spPr>
            <a:xfrm>
              <a:off x="1678626" y="1973765"/>
              <a:ext cx="629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3000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7EEA3B1-BB0E-7C41-806B-62FD73A4EC87}"/>
                </a:ext>
              </a:extLst>
            </p:cNvPr>
            <p:cNvSpPr txBox="1"/>
            <p:nvPr/>
          </p:nvSpPr>
          <p:spPr>
            <a:xfrm>
              <a:off x="1721171" y="2741011"/>
              <a:ext cx="629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9090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D79A742-F9A4-9743-A015-95DA6FF19052}"/>
                </a:ext>
              </a:extLst>
            </p:cNvPr>
            <p:cNvSpPr/>
            <p:nvPr/>
          </p:nvSpPr>
          <p:spPr>
            <a:xfrm>
              <a:off x="7749123" y="1766066"/>
              <a:ext cx="3296722" cy="3947204"/>
            </a:xfrm>
            <a:custGeom>
              <a:avLst/>
              <a:gdLst>
                <a:gd name="connsiteX0" fmla="*/ 0 w 3296722"/>
                <a:gd name="connsiteY0" fmla="*/ 0 h 3947204"/>
                <a:gd name="connsiteX1" fmla="*/ 3296722 w 3296722"/>
                <a:gd name="connsiteY1" fmla="*/ 0 h 3947204"/>
                <a:gd name="connsiteX2" fmla="*/ 3296722 w 3296722"/>
                <a:gd name="connsiteY2" fmla="*/ 3947204 h 3947204"/>
                <a:gd name="connsiteX3" fmla="*/ 0 w 3296722"/>
                <a:gd name="connsiteY3" fmla="*/ 3947204 h 3947204"/>
                <a:gd name="connsiteX4" fmla="*/ 0 w 3296722"/>
                <a:gd name="connsiteY4" fmla="*/ 0 h 394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722" h="3947204" extrusionOk="0">
                  <a:moveTo>
                    <a:pt x="0" y="0"/>
                  </a:moveTo>
                  <a:cubicBezTo>
                    <a:pt x="798156" y="-109404"/>
                    <a:pt x="2333377" y="-69256"/>
                    <a:pt x="3296722" y="0"/>
                  </a:cubicBezTo>
                  <a:cubicBezTo>
                    <a:pt x="3280027" y="418028"/>
                    <a:pt x="3374151" y="2271357"/>
                    <a:pt x="3296722" y="3947204"/>
                  </a:cubicBezTo>
                  <a:cubicBezTo>
                    <a:pt x="2823441" y="3998124"/>
                    <a:pt x="846958" y="3872514"/>
                    <a:pt x="0" y="3947204"/>
                  </a:cubicBezTo>
                  <a:cubicBezTo>
                    <a:pt x="127317" y="3392614"/>
                    <a:pt x="-72729" y="600870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D424347-6D93-AF48-A3EE-F0E1B542CB96}"/>
                </a:ext>
              </a:extLst>
            </p:cNvPr>
            <p:cNvSpPr/>
            <p:nvPr/>
          </p:nvSpPr>
          <p:spPr>
            <a:xfrm>
              <a:off x="2858200" y="4436394"/>
              <a:ext cx="2505932" cy="674152"/>
            </a:xfrm>
            <a:custGeom>
              <a:avLst/>
              <a:gdLst>
                <a:gd name="connsiteX0" fmla="*/ 0 w 2505932"/>
                <a:gd name="connsiteY0" fmla="*/ 0 h 674152"/>
                <a:gd name="connsiteX1" fmla="*/ 2505932 w 2505932"/>
                <a:gd name="connsiteY1" fmla="*/ 0 h 674152"/>
                <a:gd name="connsiteX2" fmla="*/ 2505932 w 2505932"/>
                <a:gd name="connsiteY2" fmla="*/ 674152 h 674152"/>
                <a:gd name="connsiteX3" fmla="*/ 0 w 2505932"/>
                <a:gd name="connsiteY3" fmla="*/ 674152 h 674152"/>
                <a:gd name="connsiteX4" fmla="*/ 0 w 2505932"/>
                <a:gd name="connsiteY4" fmla="*/ 0 h 67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5932" h="674152" extrusionOk="0">
                  <a:moveTo>
                    <a:pt x="0" y="0"/>
                  </a:moveTo>
                  <a:cubicBezTo>
                    <a:pt x="679249" y="-109404"/>
                    <a:pt x="1993256" y="-69256"/>
                    <a:pt x="2505932" y="0"/>
                  </a:cubicBezTo>
                  <a:cubicBezTo>
                    <a:pt x="2478954" y="197950"/>
                    <a:pt x="2479393" y="353942"/>
                    <a:pt x="2505932" y="674152"/>
                  </a:cubicBezTo>
                  <a:cubicBezTo>
                    <a:pt x="2144589" y="725072"/>
                    <a:pt x="1229823" y="599462"/>
                    <a:pt x="0" y="674152"/>
                  </a:cubicBezTo>
                  <a:cubicBezTo>
                    <a:pt x="39533" y="557665"/>
                    <a:pt x="-43001" y="13150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C61AB6B-D90C-0248-B821-6F43641082E7}"/>
                </a:ext>
              </a:extLst>
            </p:cNvPr>
            <p:cNvSpPr/>
            <p:nvPr/>
          </p:nvSpPr>
          <p:spPr>
            <a:xfrm>
              <a:off x="2858200" y="5376194"/>
              <a:ext cx="2505932" cy="674152"/>
            </a:xfrm>
            <a:custGeom>
              <a:avLst/>
              <a:gdLst>
                <a:gd name="connsiteX0" fmla="*/ 0 w 2505932"/>
                <a:gd name="connsiteY0" fmla="*/ 0 h 674152"/>
                <a:gd name="connsiteX1" fmla="*/ 2505932 w 2505932"/>
                <a:gd name="connsiteY1" fmla="*/ 0 h 674152"/>
                <a:gd name="connsiteX2" fmla="*/ 2505932 w 2505932"/>
                <a:gd name="connsiteY2" fmla="*/ 674152 h 674152"/>
                <a:gd name="connsiteX3" fmla="*/ 0 w 2505932"/>
                <a:gd name="connsiteY3" fmla="*/ 674152 h 674152"/>
                <a:gd name="connsiteX4" fmla="*/ 0 w 2505932"/>
                <a:gd name="connsiteY4" fmla="*/ 0 h 67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5932" h="674152" extrusionOk="0">
                  <a:moveTo>
                    <a:pt x="0" y="0"/>
                  </a:moveTo>
                  <a:cubicBezTo>
                    <a:pt x="679249" y="-109404"/>
                    <a:pt x="1993256" y="-69256"/>
                    <a:pt x="2505932" y="0"/>
                  </a:cubicBezTo>
                  <a:cubicBezTo>
                    <a:pt x="2478954" y="197950"/>
                    <a:pt x="2479393" y="353942"/>
                    <a:pt x="2505932" y="674152"/>
                  </a:cubicBezTo>
                  <a:cubicBezTo>
                    <a:pt x="2144589" y="725072"/>
                    <a:pt x="1229823" y="599462"/>
                    <a:pt x="0" y="674152"/>
                  </a:cubicBezTo>
                  <a:cubicBezTo>
                    <a:pt x="39533" y="557665"/>
                    <a:pt x="-43001" y="13150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82" name="Picture 4" descr="Prometheus for Users - RX-M Cloud Native Training &amp; Consulting">
              <a:extLst>
                <a:ext uri="{FF2B5EF4-FFF2-40B4-BE49-F238E27FC236}">
                  <a16:creationId xmlns:a16="http://schemas.microsoft.com/office/drawing/2014/main" id="{32C3F4B0-8759-A444-989E-96425AA3D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2192" y="5463939"/>
              <a:ext cx="742052" cy="45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10" descr="Modules">
              <a:extLst>
                <a:ext uri="{FF2B5EF4-FFF2-40B4-BE49-F238E27FC236}">
                  <a16:creationId xmlns:a16="http://schemas.microsoft.com/office/drawing/2014/main" id="{F4959941-9A96-444B-A65D-828B25193F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7317" y="4540366"/>
              <a:ext cx="431801" cy="43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484421A-7B12-8040-9712-AE64408430BF}"/>
                </a:ext>
              </a:extLst>
            </p:cNvPr>
            <p:cNvSpPr txBox="1"/>
            <p:nvPr/>
          </p:nvSpPr>
          <p:spPr>
            <a:xfrm>
              <a:off x="3078131" y="4586989"/>
              <a:ext cx="15435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Grafana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2F28A70-7483-904F-9772-99C0A64019D0}"/>
                </a:ext>
              </a:extLst>
            </p:cNvPr>
            <p:cNvSpPr txBox="1"/>
            <p:nvPr/>
          </p:nvSpPr>
          <p:spPr>
            <a:xfrm>
              <a:off x="2978832" y="5484512"/>
              <a:ext cx="15435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Prometheus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0EA35F2-CD8B-524A-B32F-70558AD2B0EC}"/>
                </a:ext>
              </a:extLst>
            </p:cNvPr>
            <p:cNvSpPr/>
            <p:nvPr/>
          </p:nvSpPr>
          <p:spPr>
            <a:xfrm>
              <a:off x="2410310" y="4002069"/>
              <a:ext cx="3296722" cy="2345609"/>
            </a:xfrm>
            <a:custGeom>
              <a:avLst/>
              <a:gdLst>
                <a:gd name="connsiteX0" fmla="*/ 0 w 3296722"/>
                <a:gd name="connsiteY0" fmla="*/ 0 h 2345609"/>
                <a:gd name="connsiteX1" fmla="*/ 3296722 w 3296722"/>
                <a:gd name="connsiteY1" fmla="*/ 0 h 2345609"/>
                <a:gd name="connsiteX2" fmla="*/ 3296722 w 3296722"/>
                <a:gd name="connsiteY2" fmla="*/ 2345609 h 2345609"/>
                <a:gd name="connsiteX3" fmla="*/ 0 w 3296722"/>
                <a:gd name="connsiteY3" fmla="*/ 2345609 h 2345609"/>
                <a:gd name="connsiteX4" fmla="*/ 0 w 3296722"/>
                <a:gd name="connsiteY4" fmla="*/ 0 h 234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722" h="2345609" extrusionOk="0">
                  <a:moveTo>
                    <a:pt x="0" y="0"/>
                  </a:moveTo>
                  <a:cubicBezTo>
                    <a:pt x="798156" y="-109404"/>
                    <a:pt x="2333377" y="-69256"/>
                    <a:pt x="3296722" y="0"/>
                  </a:cubicBezTo>
                  <a:cubicBezTo>
                    <a:pt x="3280027" y="452277"/>
                    <a:pt x="3374151" y="1212445"/>
                    <a:pt x="3296722" y="2345609"/>
                  </a:cubicBezTo>
                  <a:cubicBezTo>
                    <a:pt x="2823441" y="2396529"/>
                    <a:pt x="846958" y="2270919"/>
                    <a:pt x="0" y="2345609"/>
                  </a:cubicBezTo>
                  <a:cubicBezTo>
                    <a:pt x="127317" y="1762943"/>
                    <a:pt x="-72729" y="518489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3BB784F-D46B-F24D-BAEA-D6AE42DB24B6}"/>
                </a:ext>
              </a:extLst>
            </p:cNvPr>
            <p:cNvSpPr txBox="1"/>
            <p:nvPr/>
          </p:nvSpPr>
          <p:spPr>
            <a:xfrm>
              <a:off x="2426854" y="3996642"/>
              <a:ext cx="25132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Customer B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5A244E9-D09E-D94E-B096-A26207EF4A6A}"/>
                </a:ext>
              </a:extLst>
            </p:cNvPr>
            <p:cNvSpPr txBox="1"/>
            <p:nvPr/>
          </p:nvSpPr>
          <p:spPr>
            <a:xfrm>
              <a:off x="1738153" y="4748066"/>
              <a:ext cx="629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3001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837C8BB-DBAE-3C47-93AA-577D0689AA51}"/>
                </a:ext>
              </a:extLst>
            </p:cNvPr>
            <p:cNvSpPr txBox="1"/>
            <p:nvPr/>
          </p:nvSpPr>
          <p:spPr>
            <a:xfrm>
              <a:off x="1780698" y="5515312"/>
              <a:ext cx="629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9091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2581083-1336-E64E-8908-664FDC4B913C}"/>
                </a:ext>
              </a:extLst>
            </p:cNvPr>
            <p:cNvSpPr txBox="1"/>
            <p:nvPr/>
          </p:nvSpPr>
          <p:spPr>
            <a:xfrm>
              <a:off x="7890790" y="1844687"/>
              <a:ext cx="25132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NAS/NFS</a:t>
              </a:r>
            </a:p>
          </p:txBody>
        </p:sp>
        <p:cxnSp>
          <p:nvCxnSpPr>
            <p:cNvPr id="92" name="Curved Connector 91">
              <a:extLst>
                <a:ext uri="{FF2B5EF4-FFF2-40B4-BE49-F238E27FC236}">
                  <a16:creationId xmlns:a16="http://schemas.microsoft.com/office/drawing/2014/main" id="{FCD3FA57-0C99-E64B-89FA-F59768409BE4}"/>
                </a:ext>
              </a:extLst>
            </p:cNvPr>
            <p:cNvCxnSpPr>
              <a:cxnSpLocks/>
              <a:stCxn id="48" idx="3"/>
              <a:endCxn id="64" idx="1"/>
            </p:cNvCxnSpPr>
            <p:nvPr/>
          </p:nvCxnSpPr>
          <p:spPr>
            <a:xfrm>
              <a:off x="5304605" y="1999169"/>
              <a:ext cx="2444518" cy="1740499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8A6DC048-BB1E-AE4D-AB87-C12CED588C32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5304605" y="2938969"/>
              <a:ext cx="2444518" cy="966416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urved Connector 104">
              <a:extLst>
                <a:ext uri="{FF2B5EF4-FFF2-40B4-BE49-F238E27FC236}">
                  <a16:creationId xmlns:a16="http://schemas.microsoft.com/office/drawing/2014/main" id="{ECE28BA1-44EC-594E-A65E-CDBA9EEE0BB7}"/>
                </a:ext>
              </a:extLst>
            </p:cNvPr>
            <p:cNvCxnSpPr>
              <a:cxnSpLocks/>
              <a:stCxn id="65" idx="3"/>
            </p:cNvCxnSpPr>
            <p:nvPr/>
          </p:nvCxnSpPr>
          <p:spPr>
            <a:xfrm flipV="1">
              <a:off x="5364132" y="4335196"/>
              <a:ext cx="2384991" cy="438274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urved Connector 105">
              <a:extLst>
                <a:ext uri="{FF2B5EF4-FFF2-40B4-BE49-F238E27FC236}">
                  <a16:creationId xmlns:a16="http://schemas.microsoft.com/office/drawing/2014/main" id="{3972F8B2-D922-3848-9756-2C1B029DD056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 flipV="1">
              <a:off x="5364132" y="4540366"/>
              <a:ext cx="2384991" cy="1172904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7C88530-9B0D-F94F-8EA9-9046F015DF3F}"/>
                </a:ext>
              </a:extLst>
            </p:cNvPr>
            <p:cNvSpPr txBox="1"/>
            <p:nvPr/>
          </p:nvSpPr>
          <p:spPr>
            <a:xfrm>
              <a:off x="8559230" y="2743928"/>
              <a:ext cx="1341780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Customer A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C11E34-A8F5-E945-822A-316EA1583521}"/>
                </a:ext>
              </a:extLst>
            </p:cNvPr>
            <p:cNvSpPr txBox="1"/>
            <p:nvPr/>
          </p:nvSpPr>
          <p:spPr>
            <a:xfrm>
              <a:off x="8896713" y="3185915"/>
              <a:ext cx="1716478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grafana/conf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82FC6F2-47B3-7041-8B21-0F032975CC32}"/>
                </a:ext>
              </a:extLst>
            </p:cNvPr>
            <p:cNvSpPr txBox="1"/>
            <p:nvPr/>
          </p:nvSpPr>
          <p:spPr>
            <a:xfrm>
              <a:off x="8896713" y="3627901"/>
              <a:ext cx="1716478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prometheus-data</a:t>
              </a: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CBB646F2-DB92-8446-97A8-FDD4595E457D}"/>
                </a:ext>
              </a:extLst>
            </p:cNvPr>
            <p:cNvCxnSpPr>
              <a:cxnSpLocks/>
              <a:endCxn id="109" idx="1"/>
            </p:cNvCxnSpPr>
            <p:nvPr/>
          </p:nvCxnSpPr>
          <p:spPr>
            <a:xfrm rot="16200000" flipH="1">
              <a:off x="8668177" y="3126656"/>
              <a:ext cx="272710" cy="184361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Elbow Connector 110">
              <a:extLst>
                <a:ext uri="{FF2B5EF4-FFF2-40B4-BE49-F238E27FC236}">
                  <a16:creationId xmlns:a16="http://schemas.microsoft.com/office/drawing/2014/main" id="{3B991ACD-8B84-ED43-9421-3A3BAB12FDFD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rot="16200000" flipH="1">
              <a:off x="8583211" y="3483676"/>
              <a:ext cx="442642" cy="18436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F472D5C-CC15-8A4B-B558-3C267084CE4E}"/>
                </a:ext>
              </a:extLst>
            </p:cNvPr>
            <p:cNvSpPr txBox="1"/>
            <p:nvPr/>
          </p:nvSpPr>
          <p:spPr>
            <a:xfrm>
              <a:off x="8559230" y="4256602"/>
              <a:ext cx="1341780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Customer B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3E859CD-18C8-9247-B783-AF03B75287ED}"/>
                </a:ext>
              </a:extLst>
            </p:cNvPr>
            <p:cNvSpPr txBox="1"/>
            <p:nvPr/>
          </p:nvSpPr>
          <p:spPr>
            <a:xfrm>
              <a:off x="8896713" y="4698589"/>
              <a:ext cx="1716478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grafana/conf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0CA5D6F-62F4-CE46-9CDA-06C1BC0B7D02}"/>
                </a:ext>
              </a:extLst>
            </p:cNvPr>
            <p:cNvSpPr txBox="1"/>
            <p:nvPr/>
          </p:nvSpPr>
          <p:spPr>
            <a:xfrm>
              <a:off x="8896713" y="5140575"/>
              <a:ext cx="1716478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prometheus-data</a:t>
              </a:r>
            </a:p>
          </p:txBody>
        </p:sp>
        <p:cxnSp>
          <p:nvCxnSpPr>
            <p:cNvPr id="115" name="Elbow Connector 114">
              <a:extLst>
                <a:ext uri="{FF2B5EF4-FFF2-40B4-BE49-F238E27FC236}">
                  <a16:creationId xmlns:a16="http://schemas.microsoft.com/office/drawing/2014/main" id="{2DCE78AD-1015-394A-B705-F36F28BB47ED}"/>
                </a:ext>
              </a:extLst>
            </p:cNvPr>
            <p:cNvCxnSpPr>
              <a:cxnSpLocks/>
              <a:endCxn id="113" idx="1"/>
            </p:cNvCxnSpPr>
            <p:nvPr/>
          </p:nvCxnSpPr>
          <p:spPr>
            <a:xfrm rot="16200000" flipH="1">
              <a:off x="8668177" y="4639330"/>
              <a:ext cx="272710" cy="184361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Elbow Connector 115">
              <a:extLst>
                <a:ext uri="{FF2B5EF4-FFF2-40B4-BE49-F238E27FC236}">
                  <a16:creationId xmlns:a16="http://schemas.microsoft.com/office/drawing/2014/main" id="{6D4ADE9A-066B-AB41-9CAF-2744DA5059F3}"/>
                </a:ext>
              </a:extLst>
            </p:cNvPr>
            <p:cNvCxnSpPr>
              <a:cxnSpLocks/>
              <a:endCxn id="114" idx="1"/>
            </p:cNvCxnSpPr>
            <p:nvPr/>
          </p:nvCxnSpPr>
          <p:spPr>
            <a:xfrm rot="16200000" flipH="1">
              <a:off x="8583211" y="4996350"/>
              <a:ext cx="442642" cy="18436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FD6E1D4-313C-B045-9BB1-B12C3EC9B06E}"/>
                </a:ext>
              </a:extLst>
            </p:cNvPr>
            <p:cNvSpPr txBox="1"/>
            <p:nvPr/>
          </p:nvSpPr>
          <p:spPr>
            <a:xfrm>
              <a:off x="8212964" y="2267942"/>
              <a:ext cx="1341780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Root</a:t>
              </a:r>
            </a:p>
          </p:txBody>
        </p:sp>
        <p:cxnSp>
          <p:nvCxnSpPr>
            <p:cNvPr id="120" name="Elbow Connector 119">
              <a:extLst>
                <a:ext uri="{FF2B5EF4-FFF2-40B4-BE49-F238E27FC236}">
                  <a16:creationId xmlns:a16="http://schemas.microsoft.com/office/drawing/2014/main" id="{BE32451A-101F-BA43-BE37-A7ADB406133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321911" y="2650670"/>
              <a:ext cx="272710" cy="184361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B477AAA8-FB19-6C45-AE2A-426D7E28DE70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rot="16200000" flipH="1">
              <a:off x="7688706" y="3555355"/>
              <a:ext cx="1546674" cy="194373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233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C7448D-A908-5D49-9F99-EEC256E7830B}"/>
              </a:ext>
            </a:extLst>
          </p:cNvPr>
          <p:cNvSpPr txBox="1"/>
          <p:nvPr/>
        </p:nvSpPr>
        <p:spPr>
          <a:xfrm>
            <a:off x="2782171" y="3136612"/>
            <a:ext cx="6627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On-Boarding</a:t>
            </a:r>
          </a:p>
        </p:txBody>
      </p:sp>
    </p:spTree>
    <p:extLst>
      <p:ext uri="{BB962C8B-B14F-4D97-AF65-F5344CB8AC3E}">
        <p14:creationId xmlns:p14="http://schemas.microsoft.com/office/powerpoint/2010/main" val="4270709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020630B-6FE8-E644-92A0-BD5EEAD6653B}"/>
              </a:ext>
            </a:extLst>
          </p:cNvPr>
          <p:cNvCxnSpPr>
            <a:cxnSpLocks/>
          </p:cNvCxnSpPr>
          <p:nvPr/>
        </p:nvCxnSpPr>
        <p:spPr>
          <a:xfrm>
            <a:off x="8227019" y="1142896"/>
            <a:ext cx="0" cy="512533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34EAD6B-B0DA-B645-94D3-8FBCB1071FCC}"/>
              </a:ext>
            </a:extLst>
          </p:cNvPr>
          <p:cNvSpPr txBox="1"/>
          <p:nvPr/>
        </p:nvSpPr>
        <p:spPr>
          <a:xfrm>
            <a:off x="339011" y="298066"/>
            <a:ext cx="7902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On-Boarding Steps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BDD1443-1CA4-1B45-9E1C-1561E0A66142}"/>
              </a:ext>
            </a:extLst>
          </p:cNvPr>
          <p:cNvSpPr/>
          <p:nvPr/>
        </p:nvSpPr>
        <p:spPr>
          <a:xfrm>
            <a:off x="5000562" y="1639580"/>
            <a:ext cx="2505932" cy="674152"/>
          </a:xfrm>
          <a:custGeom>
            <a:avLst/>
            <a:gdLst>
              <a:gd name="connsiteX0" fmla="*/ 0 w 2505932"/>
              <a:gd name="connsiteY0" fmla="*/ 0 h 674152"/>
              <a:gd name="connsiteX1" fmla="*/ 2505932 w 2505932"/>
              <a:gd name="connsiteY1" fmla="*/ 0 h 674152"/>
              <a:gd name="connsiteX2" fmla="*/ 2505932 w 2505932"/>
              <a:gd name="connsiteY2" fmla="*/ 674152 h 674152"/>
              <a:gd name="connsiteX3" fmla="*/ 0 w 2505932"/>
              <a:gd name="connsiteY3" fmla="*/ 674152 h 674152"/>
              <a:gd name="connsiteX4" fmla="*/ 0 w 2505932"/>
              <a:gd name="connsiteY4" fmla="*/ 0 h 67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5932" h="674152" extrusionOk="0">
                <a:moveTo>
                  <a:pt x="0" y="0"/>
                </a:moveTo>
                <a:cubicBezTo>
                  <a:pt x="679249" y="-109404"/>
                  <a:pt x="1993256" y="-69256"/>
                  <a:pt x="2505932" y="0"/>
                </a:cubicBezTo>
                <a:cubicBezTo>
                  <a:pt x="2478954" y="197950"/>
                  <a:pt x="2479393" y="353942"/>
                  <a:pt x="2505932" y="674152"/>
                </a:cubicBezTo>
                <a:cubicBezTo>
                  <a:pt x="2144589" y="725072"/>
                  <a:pt x="1229823" y="599462"/>
                  <a:pt x="0" y="674152"/>
                </a:cubicBezTo>
                <a:cubicBezTo>
                  <a:pt x="39533" y="557665"/>
                  <a:pt x="-43001" y="131501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BF6751-D9A4-E84F-9693-14483328D6F5}"/>
              </a:ext>
            </a:extLst>
          </p:cNvPr>
          <p:cNvSpPr/>
          <p:nvPr/>
        </p:nvSpPr>
        <p:spPr>
          <a:xfrm>
            <a:off x="5000562" y="2579380"/>
            <a:ext cx="2505932" cy="674152"/>
          </a:xfrm>
          <a:custGeom>
            <a:avLst/>
            <a:gdLst>
              <a:gd name="connsiteX0" fmla="*/ 0 w 2505932"/>
              <a:gd name="connsiteY0" fmla="*/ 0 h 674152"/>
              <a:gd name="connsiteX1" fmla="*/ 2505932 w 2505932"/>
              <a:gd name="connsiteY1" fmla="*/ 0 h 674152"/>
              <a:gd name="connsiteX2" fmla="*/ 2505932 w 2505932"/>
              <a:gd name="connsiteY2" fmla="*/ 674152 h 674152"/>
              <a:gd name="connsiteX3" fmla="*/ 0 w 2505932"/>
              <a:gd name="connsiteY3" fmla="*/ 674152 h 674152"/>
              <a:gd name="connsiteX4" fmla="*/ 0 w 2505932"/>
              <a:gd name="connsiteY4" fmla="*/ 0 h 67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5932" h="674152" extrusionOk="0">
                <a:moveTo>
                  <a:pt x="0" y="0"/>
                </a:moveTo>
                <a:cubicBezTo>
                  <a:pt x="679249" y="-109404"/>
                  <a:pt x="1993256" y="-69256"/>
                  <a:pt x="2505932" y="0"/>
                </a:cubicBezTo>
                <a:cubicBezTo>
                  <a:pt x="2478954" y="197950"/>
                  <a:pt x="2479393" y="353942"/>
                  <a:pt x="2505932" y="674152"/>
                </a:cubicBezTo>
                <a:cubicBezTo>
                  <a:pt x="2144589" y="725072"/>
                  <a:pt x="1229823" y="599462"/>
                  <a:pt x="0" y="674152"/>
                </a:cubicBezTo>
                <a:cubicBezTo>
                  <a:pt x="39533" y="557665"/>
                  <a:pt x="-43001" y="131501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50" name="Picture 4" descr="Prometheus for Users - RX-M Cloud Native Training &amp; Consulting">
            <a:extLst>
              <a:ext uri="{FF2B5EF4-FFF2-40B4-BE49-F238E27FC236}">
                <a16:creationId xmlns:a16="http://schemas.microsoft.com/office/drawing/2014/main" id="{6E60B419-5360-AB42-BD02-45A5ABE83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554" y="2667125"/>
            <a:ext cx="742052" cy="45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Modules">
            <a:extLst>
              <a:ext uri="{FF2B5EF4-FFF2-40B4-BE49-F238E27FC236}">
                <a16:creationId xmlns:a16="http://schemas.microsoft.com/office/drawing/2014/main" id="{AD6E0384-8BF0-C941-BDED-6D9305699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679" y="1743552"/>
            <a:ext cx="431801" cy="43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5F9992E-A681-324B-A49D-E404C64F2843}"/>
              </a:ext>
            </a:extLst>
          </p:cNvPr>
          <p:cNvSpPr txBox="1"/>
          <p:nvPr/>
        </p:nvSpPr>
        <p:spPr>
          <a:xfrm>
            <a:off x="5220493" y="1790175"/>
            <a:ext cx="1543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Grafana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AF7723-F2F9-1741-872D-D9CE4E690CD8}"/>
              </a:ext>
            </a:extLst>
          </p:cNvPr>
          <p:cNvSpPr txBox="1"/>
          <p:nvPr/>
        </p:nvSpPr>
        <p:spPr>
          <a:xfrm>
            <a:off x="5121194" y="2687698"/>
            <a:ext cx="1543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Prometheus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568EB03-D08A-394A-9A22-6F810B2E5E46}"/>
              </a:ext>
            </a:extLst>
          </p:cNvPr>
          <p:cNvSpPr/>
          <p:nvPr/>
        </p:nvSpPr>
        <p:spPr>
          <a:xfrm>
            <a:off x="4552672" y="1205255"/>
            <a:ext cx="3296722" cy="2345609"/>
          </a:xfrm>
          <a:custGeom>
            <a:avLst/>
            <a:gdLst>
              <a:gd name="connsiteX0" fmla="*/ 0 w 3296722"/>
              <a:gd name="connsiteY0" fmla="*/ 0 h 2345609"/>
              <a:gd name="connsiteX1" fmla="*/ 3296722 w 3296722"/>
              <a:gd name="connsiteY1" fmla="*/ 0 h 2345609"/>
              <a:gd name="connsiteX2" fmla="*/ 3296722 w 3296722"/>
              <a:gd name="connsiteY2" fmla="*/ 2345609 h 2345609"/>
              <a:gd name="connsiteX3" fmla="*/ 0 w 3296722"/>
              <a:gd name="connsiteY3" fmla="*/ 2345609 h 2345609"/>
              <a:gd name="connsiteX4" fmla="*/ 0 w 3296722"/>
              <a:gd name="connsiteY4" fmla="*/ 0 h 234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722" h="2345609" extrusionOk="0">
                <a:moveTo>
                  <a:pt x="0" y="0"/>
                </a:moveTo>
                <a:cubicBezTo>
                  <a:pt x="798156" y="-109404"/>
                  <a:pt x="2333377" y="-69256"/>
                  <a:pt x="3296722" y="0"/>
                </a:cubicBezTo>
                <a:cubicBezTo>
                  <a:pt x="3280027" y="452277"/>
                  <a:pt x="3374151" y="1212445"/>
                  <a:pt x="3296722" y="2345609"/>
                </a:cubicBezTo>
                <a:cubicBezTo>
                  <a:pt x="2823441" y="2396529"/>
                  <a:pt x="846958" y="2270919"/>
                  <a:pt x="0" y="2345609"/>
                </a:cubicBezTo>
                <a:cubicBezTo>
                  <a:pt x="127317" y="1762943"/>
                  <a:pt x="-72729" y="518489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B75985-0991-B748-8F0F-AC10D0993623}"/>
              </a:ext>
            </a:extLst>
          </p:cNvPr>
          <p:cNvSpPr txBox="1"/>
          <p:nvPr/>
        </p:nvSpPr>
        <p:spPr>
          <a:xfrm>
            <a:off x="4569216" y="1199828"/>
            <a:ext cx="2513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Customer 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A68D9BE-A880-0F4E-850D-1A2BDCFC603F}"/>
              </a:ext>
            </a:extLst>
          </p:cNvPr>
          <p:cNvSpPr txBox="1"/>
          <p:nvPr/>
        </p:nvSpPr>
        <p:spPr>
          <a:xfrm>
            <a:off x="3880515" y="1951252"/>
            <a:ext cx="629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3000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7EEA3B1-BB0E-7C41-806B-62FD73A4EC87}"/>
              </a:ext>
            </a:extLst>
          </p:cNvPr>
          <p:cNvSpPr txBox="1"/>
          <p:nvPr/>
        </p:nvSpPr>
        <p:spPr>
          <a:xfrm>
            <a:off x="3923060" y="2718498"/>
            <a:ext cx="629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9090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D79A742-F9A4-9743-A015-95DA6FF19052}"/>
              </a:ext>
            </a:extLst>
          </p:cNvPr>
          <p:cNvSpPr/>
          <p:nvPr/>
        </p:nvSpPr>
        <p:spPr>
          <a:xfrm>
            <a:off x="8539144" y="1736086"/>
            <a:ext cx="3296722" cy="3947204"/>
          </a:xfrm>
          <a:custGeom>
            <a:avLst/>
            <a:gdLst>
              <a:gd name="connsiteX0" fmla="*/ 0 w 3296722"/>
              <a:gd name="connsiteY0" fmla="*/ 0 h 3947204"/>
              <a:gd name="connsiteX1" fmla="*/ 3296722 w 3296722"/>
              <a:gd name="connsiteY1" fmla="*/ 0 h 3947204"/>
              <a:gd name="connsiteX2" fmla="*/ 3296722 w 3296722"/>
              <a:gd name="connsiteY2" fmla="*/ 3947204 h 3947204"/>
              <a:gd name="connsiteX3" fmla="*/ 0 w 3296722"/>
              <a:gd name="connsiteY3" fmla="*/ 3947204 h 3947204"/>
              <a:gd name="connsiteX4" fmla="*/ 0 w 3296722"/>
              <a:gd name="connsiteY4" fmla="*/ 0 h 3947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722" h="3947204" extrusionOk="0">
                <a:moveTo>
                  <a:pt x="0" y="0"/>
                </a:moveTo>
                <a:cubicBezTo>
                  <a:pt x="798156" y="-109404"/>
                  <a:pt x="2333377" y="-69256"/>
                  <a:pt x="3296722" y="0"/>
                </a:cubicBezTo>
                <a:cubicBezTo>
                  <a:pt x="3280027" y="418028"/>
                  <a:pt x="3374151" y="2271357"/>
                  <a:pt x="3296722" y="3947204"/>
                </a:cubicBezTo>
                <a:cubicBezTo>
                  <a:pt x="2823441" y="3998124"/>
                  <a:pt x="846958" y="3872514"/>
                  <a:pt x="0" y="3947204"/>
                </a:cubicBezTo>
                <a:cubicBezTo>
                  <a:pt x="127317" y="3392614"/>
                  <a:pt x="-72729" y="60087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D424347-6D93-AF48-A3EE-F0E1B542CB96}"/>
              </a:ext>
            </a:extLst>
          </p:cNvPr>
          <p:cNvSpPr/>
          <p:nvPr/>
        </p:nvSpPr>
        <p:spPr>
          <a:xfrm>
            <a:off x="5060089" y="4413881"/>
            <a:ext cx="2505932" cy="674152"/>
          </a:xfrm>
          <a:custGeom>
            <a:avLst/>
            <a:gdLst>
              <a:gd name="connsiteX0" fmla="*/ 0 w 2505932"/>
              <a:gd name="connsiteY0" fmla="*/ 0 h 674152"/>
              <a:gd name="connsiteX1" fmla="*/ 2505932 w 2505932"/>
              <a:gd name="connsiteY1" fmla="*/ 0 h 674152"/>
              <a:gd name="connsiteX2" fmla="*/ 2505932 w 2505932"/>
              <a:gd name="connsiteY2" fmla="*/ 674152 h 674152"/>
              <a:gd name="connsiteX3" fmla="*/ 0 w 2505932"/>
              <a:gd name="connsiteY3" fmla="*/ 674152 h 674152"/>
              <a:gd name="connsiteX4" fmla="*/ 0 w 2505932"/>
              <a:gd name="connsiteY4" fmla="*/ 0 h 67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5932" h="674152" extrusionOk="0">
                <a:moveTo>
                  <a:pt x="0" y="0"/>
                </a:moveTo>
                <a:cubicBezTo>
                  <a:pt x="679249" y="-109404"/>
                  <a:pt x="1993256" y="-69256"/>
                  <a:pt x="2505932" y="0"/>
                </a:cubicBezTo>
                <a:cubicBezTo>
                  <a:pt x="2478954" y="197950"/>
                  <a:pt x="2479393" y="353942"/>
                  <a:pt x="2505932" y="674152"/>
                </a:cubicBezTo>
                <a:cubicBezTo>
                  <a:pt x="2144589" y="725072"/>
                  <a:pt x="1229823" y="599462"/>
                  <a:pt x="0" y="674152"/>
                </a:cubicBezTo>
                <a:cubicBezTo>
                  <a:pt x="39533" y="557665"/>
                  <a:pt x="-43001" y="131501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C61AB6B-D90C-0248-B821-6F43641082E7}"/>
              </a:ext>
            </a:extLst>
          </p:cNvPr>
          <p:cNvSpPr/>
          <p:nvPr/>
        </p:nvSpPr>
        <p:spPr>
          <a:xfrm>
            <a:off x="5060089" y="5353681"/>
            <a:ext cx="2505932" cy="674152"/>
          </a:xfrm>
          <a:custGeom>
            <a:avLst/>
            <a:gdLst>
              <a:gd name="connsiteX0" fmla="*/ 0 w 2505932"/>
              <a:gd name="connsiteY0" fmla="*/ 0 h 674152"/>
              <a:gd name="connsiteX1" fmla="*/ 2505932 w 2505932"/>
              <a:gd name="connsiteY1" fmla="*/ 0 h 674152"/>
              <a:gd name="connsiteX2" fmla="*/ 2505932 w 2505932"/>
              <a:gd name="connsiteY2" fmla="*/ 674152 h 674152"/>
              <a:gd name="connsiteX3" fmla="*/ 0 w 2505932"/>
              <a:gd name="connsiteY3" fmla="*/ 674152 h 674152"/>
              <a:gd name="connsiteX4" fmla="*/ 0 w 2505932"/>
              <a:gd name="connsiteY4" fmla="*/ 0 h 67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5932" h="674152" extrusionOk="0">
                <a:moveTo>
                  <a:pt x="0" y="0"/>
                </a:moveTo>
                <a:cubicBezTo>
                  <a:pt x="679249" y="-109404"/>
                  <a:pt x="1993256" y="-69256"/>
                  <a:pt x="2505932" y="0"/>
                </a:cubicBezTo>
                <a:cubicBezTo>
                  <a:pt x="2478954" y="197950"/>
                  <a:pt x="2479393" y="353942"/>
                  <a:pt x="2505932" y="674152"/>
                </a:cubicBezTo>
                <a:cubicBezTo>
                  <a:pt x="2144589" y="725072"/>
                  <a:pt x="1229823" y="599462"/>
                  <a:pt x="0" y="674152"/>
                </a:cubicBezTo>
                <a:cubicBezTo>
                  <a:pt x="39533" y="557665"/>
                  <a:pt x="-43001" y="131501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82" name="Picture 4" descr="Prometheus for Users - RX-M Cloud Native Training &amp; Consulting">
            <a:extLst>
              <a:ext uri="{FF2B5EF4-FFF2-40B4-BE49-F238E27FC236}">
                <a16:creationId xmlns:a16="http://schemas.microsoft.com/office/drawing/2014/main" id="{32C3F4B0-8759-A444-989E-96425AA3D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081" y="5441426"/>
            <a:ext cx="742052" cy="45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0" descr="Modules">
            <a:extLst>
              <a:ext uri="{FF2B5EF4-FFF2-40B4-BE49-F238E27FC236}">
                <a16:creationId xmlns:a16="http://schemas.microsoft.com/office/drawing/2014/main" id="{F4959941-9A96-444B-A65D-828B25193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06" y="4517853"/>
            <a:ext cx="431801" cy="43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8484421A-7B12-8040-9712-AE64408430BF}"/>
              </a:ext>
            </a:extLst>
          </p:cNvPr>
          <p:cNvSpPr txBox="1"/>
          <p:nvPr/>
        </p:nvSpPr>
        <p:spPr>
          <a:xfrm>
            <a:off x="5280020" y="4564476"/>
            <a:ext cx="1543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3. Grafana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2F28A70-7483-904F-9772-99C0A64019D0}"/>
              </a:ext>
            </a:extLst>
          </p:cNvPr>
          <p:cNvSpPr txBox="1"/>
          <p:nvPr/>
        </p:nvSpPr>
        <p:spPr>
          <a:xfrm>
            <a:off x="5180721" y="5461999"/>
            <a:ext cx="1543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2. Prometheus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0EA35F2-CD8B-524A-B32F-70558AD2B0EC}"/>
              </a:ext>
            </a:extLst>
          </p:cNvPr>
          <p:cNvSpPr/>
          <p:nvPr/>
        </p:nvSpPr>
        <p:spPr>
          <a:xfrm>
            <a:off x="4612199" y="3979556"/>
            <a:ext cx="3296722" cy="2345609"/>
          </a:xfrm>
          <a:custGeom>
            <a:avLst/>
            <a:gdLst>
              <a:gd name="connsiteX0" fmla="*/ 0 w 3296722"/>
              <a:gd name="connsiteY0" fmla="*/ 0 h 2345609"/>
              <a:gd name="connsiteX1" fmla="*/ 3296722 w 3296722"/>
              <a:gd name="connsiteY1" fmla="*/ 0 h 2345609"/>
              <a:gd name="connsiteX2" fmla="*/ 3296722 w 3296722"/>
              <a:gd name="connsiteY2" fmla="*/ 2345609 h 2345609"/>
              <a:gd name="connsiteX3" fmla="*/ 0 w 3296722"/>
              <a:gd name="connsiteY3" fmla="*/ 2345609 h 2345609"/>
              <a:gd name="connsiteX4" fmla="*/ 0 w 3296722"/>
              <a:gd name="connsiteY4" fmla="*/ 0 h 234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722" h="2345609" extrusionOk="0">
                <a:moveTo>
                  <a:pt x="0" y="0"/>
                </a:moveTo>
                <a:cubicBezTo>
                  <a:pt x="798156" y="-109404"/>
                  <a:pt x="2333377" y="-69256"/>
                  <a:pt x="3296722" y="0"/>
                </a:cubicBezTo>
                <a:cubicBezTo>
                  <a:pt x="3280027" y="452277"/>
                  <a:pt x="3374151" y="1212445"/>
                  <a:pt x="3296722" y="2345609"/>
                </a:cubicBezTo>
                <a:cubicBezTo>
                  <a:pt x="2823441" y="2396529"/>
                  <a:pt x="846958" y="2270919"/>
                  <a:pt x="0" y="2345609"/>
                </a:cubicBezTo>
                <a:cubicBezTo>
                  <a:pt x="127317" y="1762943"/>
                  <a:pt x="-72729" y="518489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3BB784F-D46B-F24D-BAEA-D6AE42DB24B6}"/>
              </a:ext>
            </a:extLst>
          </p:cNvPr>
          <p:cNvSpPr txBox="1"/>
          <p:nvPr/>
        </p:nvSpPr>
        <p:spPr>
          <a:xfrm>
            <a:off x="4628743" y="3974129"/>
            <a:ext cx="2513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Customer 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A244E9-D09E-D94E-B096-A26207EF4A6A}"/>
              </a:ext>
            </a:extLst>
          </p:cNvPr>
          <p:cNvSpPr txBox="1"/>
          <p:nvPr/>
        </p:nvSpPr>
        <p:spPr>
          <a:xfrm>
            <a:off x="3940042" y="4725553"/>
            <a:ext cx="629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3001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837C8BB-DBAE-3C47-93AA-577D0689AA51}"/>
              </a:ext>
            </a:extLst>
          </p:cNvPr>
          <p:cNvSpPr txBox="1"/>
          <p:nvPr/>
        </p:nvSpPr>
        <p:spPr>
          <a:xfrm>
            <a:off x="3982587" y="5492799"/>
            <a:ext cx="629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9091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2581083-1336-E64E-8908-664FDC4B913C}"/>
              </a:ext>
            </a:extLst>
          </p:cNvPr>
          <p:cNvSpPr txBox="1"/>
          <p:nvPr/>
        </p:nvSpPr>
        <p:spPr>
          <a:xfrm>
            <a:off x="8680811" y="1814707"/>
            <a:ext cx="2513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NAS/NFS</a:t>
            </a:r>
          </a:p>
        </p:txBody>
      </p: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FCD3FA57-0C99-E64B-89FA-F59768409BE4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7506494" y="1976656"/>
            <a:ext cx="996801" cy="824901"/>
          </a:xfrm>
          <a:prstGeom prst="curvedConnector3">
            <a:avLst>
              <a:gd name="adj1" fmla="val 50000"/>
            </a:avLst>
          </a:prstGeom>
          <a:ln w="158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8A6DC048-BB1E-AE4D-AB87-C12CED588C32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7506494" y="2916456"/>
            <a:ext cx="940289" cy="230876"/>
          </a:xfrm>
          <a:prstGeom prst="curvedConnector3">
            <a:avLst>
              <a:gd name="adj1" fmla="val 50000"/>
            </a:avLst>
          </a:prstGeom>
          <a:ln w="158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ECE28BA1-44EC-594E-A65E-CDBA9EEE0BB7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7566021" y="4644679"/>
            <a:ext cx="968886" cy="106278"/>
          </a:xfrm>
          <a:prstGeom prst="curvedConnector3">
            <a:avLst>
              <a:gd name="adj1" fmla="val 50000"/>
            </a:avLst>
          </a:prstGeom>
          <a:ln w="158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3972F8B2-D922-3848-9756-2C1B029DD056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7566021" y="4941127"/>
            <a:ext cx="946924" cy="749630"/>
          </a:xfrm>
          <a:prstGeom prst="curvedConnector3">
            <a:avLst>
              <a:gd name="adj1" fmla="val 50000"/>
            </a:avLst>
          </a:prstGeom>
          <a:ln w="158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37C88530-9B0D-F94F-8EA9-9046F015DF3F}"/>
              </a:ext>
            </a:extLst>
          </p:cNvPr>
          <p:cNvSpPr txBox="1"/>
          <p:nvPr/>
        </p:nvSpPr>
        <p:spPr>
          <a:xfrm>
            <a:off x="9336655" y="2725564"/>
            <a:ext cx="1341780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Customer 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7C11E34-A8F5-E945-822A-316EA1583521}"/>
              </a:ext>
            </a:extLst>
          </p:cNvPr>
          <p:cNvSpPr txBox="1"/>
          <p:nvPr/>
        </p:nvSpPr>
        <p:spPr>
          <a:xfrm>
            <a:off x="9674138" y="3167551"/>
            <a:ext cx="1716478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grafana/conf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2FC6F2-47B3-7041-8B21-0F032975CC32}"/>
              </a:ext>
            </a:extLst>
          </p:cNvPr>
          <p:cNvSpPr txBox="1"/>
          <p:nvPr/>
        </p:nvSpPr>
        <p:spPr>
          <a:xfrm>
            <a:off x="9674138" y="3609537"/>
            <a:ext cx="1716478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prometheus-data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BB646F2-DB92-8446-97A8-FDD4595E457D}"/>
              </a:ext>
            </a:extLst>
          </p:cNvPr>
          <p:cNvCxnSpPr>
            <a:cxnSpLocks/>
            <a:endCxn id="109" idx="1"/>
          </p:cNvCxnSpPr>
          <p:nvPr/>
        </p:nvCxnSpPr>
        <p:spPr>
          <a:xfrm rot="16200000" flipH="1">
            <a:off x="9445602" y="3108292"/>
            <a:ext cx="272710" cy="1843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3B991ACD-8B84-ED43-9421-3A3BAB12FDFD}"/>
              </a:ext>
            </a:extLst>
          </p:cNvPr>
          <p:cNvCxnSpPr>
            <a:cxnSpLocks/>
            <a:endCxn id="110" idx="1"/>
          </p:cNvCxnSpPr>
          <p:nvPr/>
        </p:nvCxnSpPr>
        <p:spPr>
          <a:xfrm rot="16200000" flipH="1">
            <a:off x="9360636" y="3465312"/>
            <a:ext cx="442642" cy="1843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EF472D5C-CC15-8A4B-B558-3C267084CE4E}"/>
              </a:ext>
            </a:extLst>
          </p:cNvPr>
          <p:cNvSpPr txBox="1"/>
          <p:nvPr/>
        </p:nvSpPr>
        <p:spPr>
          <a:xfrm>
            <a:off x="9336655" y="4238238"/>
            <a:ext cx="1341780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Customer B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3E859CD-18C8-9247-B783-AF03B75287ED}"/>
              </a:ext>
            </a:extLst>
          </p:cNvPr>
          <p:cNvSpPr txBox="1"/>
          <p:nvPr/>
        </p:nvSpPr>
        <p:spPr>
          <a:xfrm>
            <a:off x="9674138" y="4680225"/>
            <a:ext cx="1716478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grafana/conf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0CA5D6F-62F4-CE46-9CDA-06C1BC0B7D02}"/>
              </a:ext>
            </a:extLst>
          </p:cNvPr>
          <p:cNvSpPr txBox="1"/>
          <p:nvPr/>
        </p:nvSpPr>
        <p:spPr>
          <a:xfrm>
            <a:off x="9674138" y="5122211"/>
            <a:ext cx="1716478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prometheus-data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2DCE78AD-1015-394A-B705-F36F28BB47ED}"/>
              </a:ext>
            </a:extLst>
          </p:cNvPr>
          <p:cNvCxnSpPr>
            <a:cxnSpLocks/>
            <a:endCxn id="113" idx="1"/>
          </p:cNvCxnSpPr>
          <p:nvPr/>
        </p:nvCxnSpPr>
        <p:spPr>
          <a:xfrm rot="16200000" flipH="1">
            <a:off x="9445602" y="4620966"/>
            <a:ext cx="272710" cy="1843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6D4ADE9A-066B-AB41-9CAF-2744DA5059F3}"/>
              </a:ext>
            </a:extLst>
          </p:cNvPr>
          <p:cNvCxnSpPr>
            <a:cxnSpLocks/>
            <a:endCxn id="114" idx="1"/>
          </p:cNvCxnSpPr>
          <p:nvPr/>
        </p:nvCxnSpPr>
        <p:spPr>
          <a:xfrm rot="16200000" flipH="1">
            <a:off x="9224609" y="4841958"/>
            <a:ext cx="714697" cy="1843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5FD6E1D4-313C-B045-9BB1-B12C3EC9B06E}"/>
              </a:ext>
            </a:extLst>
          </p:cNvPr>
          <p:cNvSpPr txBox="1"/>
          <p:nvPr/>
        </p:nvSpPr>
        <p:spPr>
          <a:xfrm>
            <a:off x="8990389" y="2249578"/>
            <a:ext cx="1341780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Root</a:t>
            </a:r>
          </a:p>
        </p:txBody>
      </p: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BE32451A-101F-BA43-BE37-A7ADB40613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99336" y="2632306"/>
            <a:ext cx="272710" cy="1843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B477AAA8-FB19-6C45-AE2A-426D7E28DE70}"/>
              </a:ext>
            </a:extLst>
          </p:cNvPr>
          <p:cNvCxnSpPr>
            <a:cxnSpLocks/>
            <a:endCxn id="112" idx="1"/>
          </p:cNvCxnSpPr>
          <p:nvPr/>
        </p:nvCxnSpPr>
        <p:spPr>
          <a:xfrm rot="16200000" flipH="1">
            <a:off x="8466131" y="3536991"/>
            <a:ext cx="1546674" cy="19437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E49E71-2A52-714E-9448-9688A41F56B2}"/>
              </a:ext>
            </a:extLst>
          </p:cNvPr>
          <p:cNvCxnSpPr>
            <a:cxnSpLocks/>
          </p:cNvCxnSpPr>
          <p:nvPr/>
        </p:nvCxnSpPr>
        <p:spPr>
          <a:xfrm>
            <a:off x="3576880" y="1142896"/>
            <a:ext cx="0" cy="512533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B1E0C90-269A-9C47-A1D1-5920C4C95949}"/>
              </a:ext>
            </a:extLst>
          </p:cNvPr>
          <p:cNvSpPr/>
          <p:nvPr/>
        </p:nvSpPr>
        <p:spPr>
          <a:xfrm>
            <a:off x="405431" y="4180353"/>
            <a:ext cx="2832300" cy="1630706"/>
          </a:xfrm>
          <a:custGeom>
            <a:avLst/>
            <a:gdLst>
              <a:gd name="connsiteX0" fmla="*/ 0 w 2832300"/>
              <a:gd name="connsiteY0" fmla="*/ 0 h 1630706"/>
              <a:gd name="connsiteX1" fmla="*/ 2832300 w 2832300"/>
              <a:gd name="connsiteY1" fmla="*/ 0 h 1630706"/>
              <a:gd name="connsiteX2" fmla="*/ 2832300 w 2832300"/>
              <a:gd name="connsiteY2" fmla="*/ 1630706 h 1630706"/>
              <a:gd name="connsiteX3" fmla="*/ 0 w 2832300"/>
              <a:gd name="connsiteY3" fmla="*/ 1630706 h 1630706"/>
              <a:gd name="connsiteX4" fmla="*/ 0 w 2832300"/>
              <a:gd name="connsiteY4" fmla="*/ 0 h 1630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2300" h="1630706" extrusionOk="0">
                <a:moveTo>
                  <a:pt x="0" y="0"/>
                </a:moveTo>
                <a:cubicBezTo>
                  <a:pt x="807138" y="-109404"/>
                  <a:pt x="2250129" y="-69256"/>
                  <a:pt x="2832300" y="0"/>
                </a:cubicBezTo>
                <a:cubicBezTo>
                  <a:pt x="2916088" y="781789"/>
                  <a:pt x="2716238" y="1390827"/>
                  <a:pt x="2832300" y="1630706"/>
                </a:cubicBezTo>
                <a:cubicBezTo>
                  <a:pt x="1883962" y="1681626"/>
                  <a:pt x="341502" y="1556016"/>
                  <a:pt x="0" y="1630706"/>
                </a:cubicBezTo>
                <a:cubicBezTo>
                  <a:pt x="41341" y="1411394"/>
                  <a:pt x="-110411" y="326268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87229D7-D23B-0740-8F59-1DBE4E2E3191}"/>
              </a:ext>
            </a:extLst>
          </p:cNvPr>
          <p:cNvCxnSpPr>
            <a:cxnSpLocks/>
          </p:cNvCxnSpPr>
          <p:nvPr/>
        </p:nvCxnSpPr>
        <p:spPr>
          <a:xfrm flipV="1">
            <a:off x="472526" y="3504300"/>
            <a:ext cx="3089364" cy="180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CDD45B3-031F-5A49-AC99-CD113FA1111F}"/>
              </a:ext>
            </a:extLst>
          </p:cNvPr>
          <p:cNvSpPr txBox="1"/>
          <p:nvPr/>
        </p:nvSpPr>
        <p:spPr>
          <a:xfrm>
            <a:off x="561145" y="1225947"/>
            <a:ext cx="1437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4. Remedy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324BF52-B1AA-3B44-9A4D-33FA2AF1BA6F}"/>
              </a:ext>
            </a:extLst>
          </p:cNvPr>
          <p:cNvSpPr txBox="1"/>
          <p:nvPr/>
        </p:nvSpPr>
        <p:spPr>
          <a:xfrm>
            <a:off x="621050" y="4273890"/>
            <a:ext cx="204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Device / Endpoint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2D872C8-6760-3543-82B7-5E1DDED2BF16}"/>
              </a:ext>
            </a:extLst>
          </p:cNvPr>
          <p:cNvSpPr/>
          <p:nvPr/>
        </p:nvSpPr>
        <p:spPr>
          <a:xfrm>
            <a:off x="757506" y="4762757"/>
            <a:ext cx="2218625" cy="674152"/>
          </a:xfrm>
          <a:custGeom>
            <a:avLst/>
            <a:gdLst>
              <a:gd name="connsiteX0" fmla="*/ 0 w 2218625"/>
              <a:gd name="connsiteY0" fmla="*/ 0 h 674152"/>
              <a:gd name="connsiteX1" fmla="*/ 2218625 w 2218625"/>
              <a:gd name="connsiteY1" fmla="*/ 0 h 674152"/>
              <a:gd name="connsiteX2" fmla="*/ 2218625 w 2218625"/>
              <a:gd name="connsiteY2" fmla="*/ 674152 h 674152"/>
              <a:gd name="connsiteX3" fmla="*/ 0 w 2218625"/>
              <a:gd name="connsiteY3" fmla="*/ 674152 h 674152"/>
              <a:gd name="connsiteX4" fmla="*/ 0 w 2218625"/>
              <a:gd name="connsiteY4" fmla="*/ 0 h 67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625" h="674152" extrusionOk="0">
                <a:moveTo>
                  <a:pt x="0" y="0"/>
                </a:moveTo>
                <a:cubicBezTo>
                  <a:pt x="389347" y="-109404"/>
                  <a:pt x="1539790" y="-69256"/>
                  <a:pt x="2218625" y="0"/>
                </a:cubicBezTo>
                <a:cubicBezTo>
                  <a:pt x="2191647" y="197950"/>
                  <a:pt x="2192086" y="353942"/>
                  <a:pt x="2218625" y="674152"/>
                </a:cubicBezTo>
                <a:cubicBezTo>
                  <a:pt x="1409286" y="725072"/>
                  <a:pt x="979363" y="599462"/>
                  <a:pt x="0" y="674152"/>
                </a:cubicBezTo>
                <a:cubicBezTo>
                  <a:pt x="39533" y="557665"/>
                  <a:pt x="-43001" y="131501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E20282B-03FF-3F4D-939E-31A8BE9F17C4}"/>
              </a:ext>
            </a:extLst>
          </p:cNvPr>
          <p:cNvSpPr txBox="1"/>
          <p:nvPr/>
        </p:nvSpPr>
        <p:spPr>
          <a:xfrm>
            <a:off x="878140" y="4871075"/>
            <a:ext cx="1120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1. Exporter</a:t>
            </a:r>
          </a:p>
        </p:txBody>
      </p:sp>
      <p:pic>
        <p:nvPicPr>
          <p:cNvPr id="69" name="Picture 4" descr="Prometheus for Users - RX-M Cloud Native Training &amp; Consulting">
            <a:extLst>
              <a:ext uri="{FF2B5EF4-FFF2-40B4-BE49-F238E27FC236}">
                <a16:creationId xmlns:a16="http://schemas.microsoft.com/office/drawing/2014/main" id="{F892E0CC-9F91-3145-92E2-BBA65A5F3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997" y="4838992"/>
            <a:ext cx="742052" cy="45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4A5FA7BA-A532-F84D-8335-6533FDFC82D3}"/>
              </a:ext>
            </a:extLst>
          </p:cNvPr>
          <p:cNvSpPr/>
          <p:nvPr/>
        </p:nvSpPr>
        <p:spPr>
          <a:xfrm>
            <a:off x="736839" y="2002306"/>
            <a:ext cx="2218625" cy="536592"/>
          </a:xfrm>
          <a:custGeom>
            <a:avLst/>
            <a:gdLst>
              <a:gd name="connsiteX0" fmla="*/ 0 w 2218625"/>
              <a:gd name="connsiteY0" fmla="*/ 0 h 536592"/>
              <a:gd name="connsiteX1" fmla="*/ 2218625 w 2218625"/>
              <a:gd name="connsiteY1" fmla="*/ 0 h 536592"/>
              <a:gd name="connsiteX2" fmla="*/ 2218625 w 2218625"/>
              <a:gd name="connsiteY2" fmla="*/ 536592 h 536592"/>
              <a:gd name="connsiteX3" fmla="*/ 0 w 2218625"/>
              <a:gd name="connsiteY3" fmla="*/ 536592 h 536592"/>
              <a:gd name="connsiteX4" fmla="*/ 0 w 2218625"/>
              <a:gd name="connsiteY4" fmla="*/ 0 h 53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625" h="536592" extrusionOk="0">
                <a:moveTo>
                  <a:pt x="0" y="0"/>
                </a:moveTo>
                <a:cubicBezTo>
                  <a:pt x="389347" y="-109404"/>
                  <a:pt x="1539790" y="-69256"/>
                  <a:pt x="2218625" y="0"/>
                </a:cubicBezTo>
                <a:cubicBezTo>
                  <a:pt x="2244900" y="245489"/>
                  <a:pt x="2223179" y="477957"/>
                  <a:pt x="2218625" y="536592"/>
                </a:cubicBezTo>
                <a:cubicBezTo>
                  <a:pt x="1409286" y="587512"/>
                  <a:pt x="979363" y="461902"/>
                  <a:pt x="0" y="536592"/>
                </a:cubicBezTo>
                <a:cubicBezTo>
                  <a:pt x="12934" y="446730"/>
                  <a:pt x="-426" y="22403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CE50DF2-20CE-3E4F-A96A-C95AE3A45A05}"/>
              </a:ext>
            </a:extLst>
          </p:cNvPr>
          <p:cNvSpPr txBox="1"/>
          <p:nvPr/>
        </p:nvSpPr>
        <p:spPr>
          <a:xfrm>
            <a:off x="809695" y="2102577"/>
            <a:ext cx="2086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Bradley Hand ITC" panose="03070402050302030203" pitchFamily="66" charset="77"/>
              </a:rPr>
              <a:t>OPS:Device</a:t>
            </a:r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 Details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57F20C7-13F1-5B49-AF91-44F92FDAF481}"/>
              </a:ext>
            </a:extLst>
          </p:cNvPr>
          <p:cNvSpPr/>
          <p:nvPr/>
        </p:nvSpPr>
        <p:spPr>
          <a:xfrm>
            <a:off x="405431" y="1110121"/>
            <a:ext cx="2832300" cy="2222441"/>
          </a:xfrm>
          <a:custGeom>
            <a:avLst/>
            <a:gdLst>
              <a:gd name="connsiteX0" fmla="*/ 0 w 2832300"/>
              <a:gd name="connsiteY0" fmla="*/ 0 h 2222441"/>
              <a:gd name="connsiteX1" fmla="*/ 2832300 w 2832300"/>
              <a:gd name="connsiteY1" fmla="*/ 0 h 2222441"/>
              <a:gd name="connsiteX2" fmla="*/ 2832300 w 2832300"/>
              <a:gd name="connsiteY2" fmla="*/ 2222441 h 2222441"/>
              <a:gd name="connsiteX3" fmla="*/ 0 w 2832300"/>
              <a:gd name="connsiteY3" fmla="*/ 2222441 h 2222441"/>
              <a:gd name="connsiteX4" fmla="*/ 0 w 2832300"/>
              <a:gd name="connsiteY4" fmla="*/ 0 h 222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2300" h="2222441" extrusionOk="0">
                <a:moveTo>
                  <a:pt x="0" y="0"/>
                </a:moveTo>
                <a:cubicBezTo>
                  <a:pt x="807138" y="-109404"/>
                  <a:pt x="2250129" y="-69256"/>
                  <a:pt x="2832300" y="0"/>
                </a:cubicBezTo>
                <a:cubicBezTo>
                  <a:pt x="2815605" y="454934"/>
                  <a:pt x="2909729" y="1556028"/>
                  <a:pt x="2832300" y="2222441"/>
                </a:cubicBezTo>
                <a:cubicBezTo>
                  <a:pt x="1883962" y="2273361"/>
                  <a:pt x="341502" y="2147751"/>
                  <a:pt x="0" y="2222441"/>
                </a:cubicBezTo>
                <a:cubicBezTo>
                  <a:pt x="127317" y="1334028"/>
                  <a:pt x="-72729" y="55545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DDFA13B6-7701-1744-8908-595FD2704687}"/>
              </a:ext>
            </a:extLst>
          </p:cNvPr>
          <p:cNvCxnSpPr>
            <a:cxnSpLocks/>
            <a:stCxn id="66" idx="2"/>
            <a:endCxn id="67" idx="2"/>
          </p:cNvCxnSpPr>
          <p:nvPr/>
        </p:nvCxnSpPr>
        <p:spPr>
          <a:xfrm rot="5400000" flipH="1">
            <a:off x="3794475" y="3509253"/>
            <a:ext cx="590924" cy="4446236"/>
          </a:xfrm>
          <a:prstGeom prst="curvedConnector3">
            <a:avLst>
              <a:gd name="adj1" fmla="val -38685"/>
            </a:avLst>
          </a:prstGeom>
          <a:ln w="158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F2289C89-DB16-FD43-B67C-0AABDB620294}"/>
              </a:ext>
            </a:extLst>
          </p:cNvPr>
          <p:cNvCxnSpPr>
            <a:cxnSpLocks/>
            <a:stCxn id="65" idx="1"/>
            <a:endCxn id="66" idx="1"/>
          </p:cNvCxnSpPr>
          <p:nvPr/>
        </p:nvCxnSpPr>
        <p:spPr>
          <a:xfrm rot="10800000" flipV="1">
            <a:off x="5060089" y="4750957"/>
            <a:ext cx="12700" cy="939800"/>
          </a:xfrm>
          <a:prstGeom prst="curvedConnector3">
            <a:avLst>
              <a:gd name="adj1" fmla="val 1800000"/>
            </a:avLst>
          </a:prstGeom>
          <a:ln w="158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B4705F0-CBCA-FE4D-BE8A-D2D81F7DF7A6}"/>
              </a:ext>
            </a:extLst>
          </p:cNvPr>
          <p:cNvSpPr txBox="1"/>
          <p:nvPr/>
        </p:nvSpPr>
        <p:spPr>
          <a:xfrm>
            <a:off x="11087100" y="43719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0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1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1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1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1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1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1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1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1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85" grpId="0"/>
      <p:bldP spid="86" grpId="0"/>
      <p:bldP spid="87" grpId="0" animBg="1"/>
      <p:bldP spid="88" grpId="0"/>
      <p:bldP spid="89" grpId="0"/>
      <p:bldP spid="90" grpId="0"/>
      <p:bldP spid="112" grpId="0" animBg="1"/>
      <p:bldP spid="113" grpId="0" animBg="1"/>
      <p:bldP spid="114" grpId="0" animBg="1"/>
      <p:bldP spid="67" grpId="0" animBg="1"/>
      <p:bldP spid="68" grpId="0"/>
      <p:bldP spid="70" grpId="0" animBg="1"/>
      <p:bldP spid="7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6D6854FD-D251-4249-A8C2-E2B69355ED1B}"/>
              </a:ext>
            </a:extLst>
          </p:cNvPr>
          <p:cNvSpPr txBox="1"/>
          <p:nvPr/>
        </p:nvSpPr>
        <p:spPr>
          <a:xfrm>
            <a:off x="1559012" y="550460"/>
            <a:ext cx="6627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Grafana Plugins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DDDE0-47DC-1145-8D22-D71FE2671745}"/>
              </a:ext>
            </a:extLst>
          </p:cNvPr>
          <p:cNvSpPr txBox="1"/>
          <p:nvPr/>
        </p:nvSpPr>
        <p:spPr>
          <a:xfrm>
            <a:off x="1559011" y="1390141"/>
            <a:ext cx="95800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1. Panels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Visualize data returned by data source queries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Navigate between dashboards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Control external systems, e.g., call REST APIs</a:t>
            </a:r>
          </a:p>
          <a:p>
            <a:endParaRPr lang="en-US" sz="2400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2. Data Sources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Add support for new databases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Import data from external systems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3. Apps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Bundle data sources and panels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Custom out-of-the-box monitoring experience</a:t>
            </a:r>
          </a:p>
        </p:txBody>
      </p:sp>
    </p:spTree>
    <p:extLst>
      <p:ext uri="{BB962C8B-B14F-4D97-AF65-F5344CB8AC3E}">
        <p14:creationId xmlns:p14="http://schemas.microsoft.com/office/powerpoint/2010/main" val="2428420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C7448D-A908-5D49-9F99-EEC256E7830B}"/>
              </a:ext>
            </a:extLst>
          </p:cNvPr>
          <p:cNvSpPr txBox="1"/>
          <p:nvPr/>
        </p:nvSpPr>
        <p:spPr>
          <a:xfrm>
            <a:off x="2782171" y="3136612"/>
            <a:ext cx="6627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Off-Boarding</a:t>
            </a:r>
          </a:p>
        </p:txBody>
      </p:sp>
    </p:spTree>
    <p:extLst>
      <p:ext uri="{BB962C8B-B14F-4D97-AF65-F5344CB8AC3E}">
        <p14:creationId xmlns:p14="http://schemas.microsoft.com/office/powerpoint/2010/main" val="22562269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14818E1-B38A-C442-8049-805BE38FE4AE}"/>
              </a:ext>
            </a:extLst>
          </p:cNvPr>
          <p:cNvCxnSpPr>
            <a:cxnSpLocks/>
          </p:cNvCxnSpPr>
          <p:nvPr/>
        </p:nvCxnSpPr>
        <p:spPr>
          <a:xfrm>
            <a:off x="8084143" y="1142896"/>
            <a:ext cx="0" cy="512533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BDD1443-1CA4-1B45-9E1C-1561E0A66142}"/>
              </a:ext>
            </a:extLst>
          </p:cNvPr>
          <p:cNvSpPr/>
          <p:nvPr/>
        </p:nvSpPr>
        <p:spPr>
          <a:xfrm>
            <a:off x="4664288" y="1598821"/>
            <a:ext cx="2505932" cy="674152"/>
          </a:xfrm>
          <a:custGeom>
            <a:avLst/>
            <a:gdLst>
              <a:gd name="connsiteX0" fmla="*/ 0 w 2505932"/>
              <a:gd name="connsiteY0" fmla="*/ 0 h 674152"/>
              <a:gd name="connsiteX1" fmla="*/ 2505932 w 2505932"/>
              <a:gd name="connsiteY1" fmla="*/ 0 h 674152"/>
              <a:gd name="connsiteX2" fmla="*/ 2505932 w 2505932"/>
              <a:gd name="connsiteY2" fmla="*/ 674152 h 674152"/>
              <a:gd name="connsiteX3" fmla="*/ 0 w 2505932"/>
              <a:gd name="connsiteY3" fmla="*/ 674152 h 674152"/>
              <a:gd name="connsiteX4" fmla="*/ 0 w 2505932"/>
              <a:gd name="connsiteY4" fmla="*/ 0 h 67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5932" h="674152" extrusionOk="0">
                <a:moveTo>
                  <a:pt x="0" y="0"/>
                </a:moveTo>
                <a:cubicBezTo>
                  <a:pt x="679249" y="-109404"/>
                  <a:pt x="1993256" y="-69256"/>
                  <a:pt x="2505932" y="0"/>
                </a:cubicBezTo>
                <a:cubicBezTo>
                  <a:pt x="2478954" y="197950"/>
                  <a:pt x="2479393" y="353942"/>
                  <a:pt x="2505932" y="674152"/>
                </a:cubicBezTo>
                <a:cubicBezTo>
                  <a:pt x="2144589" y="725072"/>
                  <a:pt x="1229823" y="599462"/>
                  <a:pt x="0" y="674152"/>
                </a:cubicBezTo>
                <a:cubicBezTo>
                  <a:pt x="39533" y="557665"/>
                  <a:pt x="-43001" y="131501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BF6751-D9A4-E84F-9693-14483328D6F5}"/>
              </a:ext>
            </a:extLst>
          </p:cNvPr>
          <p:cNvSpPr/>
          <p:nvPr/>
        </p:nvSpPr>
        <p:spPr>
          <a:xfrm>
            <a:off x="4664288" y="2538621"/>
            <a:ext cx="2505932" cy="674152"/>
          </a:xfrm>
          <a:custGeom>
            <a:avLst/>
            <a:gdLst>
              <a:gd name="connsiteX0" fmla="*/ 0 w 2505932"/>
              <a:gd name="connsiteY0" fmla="*/ 0 h 674152"/>
              <a:gd name="connsiteX1" fmla="*/ 2505932 w 2505932"/>
              <a:gd name="connsiteY1" fmla="*/ 0 h 674152"/>
              <a:gd name="connsiteX2" fmla="*/ 2505932 w 2505932"/>
              <a:gd name="connsiteY2" fmla="*/ 674152 h 674152"/>
              <a:gd name="connsiteX3" fmla="*/ 0 w 2505932"/>
              <a:gd name="connsiteY3" fmla="*/ 674152 h 674152"/>
              <a:gd name="connsiteX4" fmla="*/ 0 w 2505932"/>
              <a:gd name="connsiteY4" fmla="*/ 0 h 67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5932" h="674152" extrusionOk="0">
                <a:moveTo>
                  <a:pt x="0" y="0"/>
                </a:moveTo>
                <a:cubicBezTo>
                  <a:pt x="679249" y="-109404"/>
                  <a:pt x="1993256" y="-69256"/>
                  <a:pt x="2505932" y="0"/>
                </a:cubicBezTo>
                <a:cubicBezTo>
                  <a:pt x="2478954" y="197950"/>
                  <a:pt x="2479393" y="353942"/>
                  <a:pt x="2505932" y="674152"/>
                </a:cubicBezTo>
                <a:cubicBezTo>
                  <a:pt x="2144589" y="725072"/>
                  <a:pt x="1229823" y="599462"/>
                  <a:pt x="0" y="674152"/>
                </a:cubicBezTo>
                <a:cubicBezTo>
                  <a:pt x="39533" y="557665"/>
                  <a:pt x="-43001" y="131501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50" name="Picture 4" descr="Prometheus for Users - RX-M Cloud Native Training &amp; Consulting">
            <a:extLst>
              <a:ext uri="{FF2B5EF4-FFF2-40B4-BE49-F238E27FC236}">
                <a16:creationId xmlns:a16="http://schemas.microsoft.com/office/drawing/2014/main" id="{6E60B419-5360-AB42-BD02-45A5ABE83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80" y="2626366"/>
            <a:ext cx="742052" cy="45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0" descr="Modules">
            <a:extLst>
              <a:ext uri="{FF2B5EF4-FFF2-40B4-BE49-F238E27FC236}">
                <a16:creationId xmlns:a16="http://schemas.microsoft.com/office/drawing/2014/main" id="{AD6E0384-8BF0-C941-BDED-6D9305699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405" y="1702793"/>
            <a:ext cx="431801" cy="43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5F9992E-A681-324B-A49D-E404C64F2843}"/>
              </a:ext>
            </a:extLst>
          </p:cNvPr>
          <p:cNvSpPr txBox="1"/>
          <p:nvPr/>
        </p:nvSpPr>
        <p:spPr>
          <a:xfrm>
            <a:off x="4884219" y="1749416"/>
            <a:ext cx="1543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Grafana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AF7723-F2F9-1741-872D-D9CE4E690CD8}"/>
              </a:ext>
            </a:extLst>
          </p:cNvPr>
          <p:cNvSpPr txBox="1"/>
          <p:nvPr/>
        </p:nvSpPr>
        <p:spPr>
          <a:xfrm>
            <a:off x="4784920" y="2646939"/>
            <a:ext cx="1543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Prometheus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568EB03-D08A-394A-9A22-6F810B2E5E46}"/>
              </a:ext>
            </a:extLst>
          </p:cNvPr>
          <p:cNvSpPr/>
          <p:nvPr/>
        </p:nvSpPr>
        <p:spPr>
          <a:xfrm>
            <a:off x="4216398" y="1164496"/>
            <a:ext cx="3296722" cy="2345609"/>
          </a:xfrm>
          <a:custGeom>
            <a:avLst/>
            <a:gdLst>
              <a:gd name="connsiteX0" fmla="*/ 0 w 3296722"/>
              <a:gd name="connsiteY0" fmla="*/ 0 h 2345609"/>
              <a:gd name="connsiteX1" fmla="*/ 3296722 w 3296722"/>
              <a:gd name="connsiteY1" fmla="*/ 0 h 2345609"/>
              <a:gd name="connsiteX2" fmla="*/ 3296722 w 3296722"/>
              <a:gd name="connsiteY2" fmla="*/ 2345609 h 2345609"/>
              <a:gd name="connsiteX3" fmla="*/ 0 w 3296722"/>
              <a:gd name="connsiteY3" fmla="*/ 2345609 h 2345609"/>
              <a:gd name="connsiteX4" fmla="*/ 0 w 3296722"/>
              <a:gd name="connsiteY4" fmla="*/ 0 h 234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722" h="2345609" extrusionOk="0">
                <a:moveTo>
                  <a:pt x="0" y="0"/>
                </a:moveTo>
                <a:cubicBezTo>
                  <a:pt x="798156" y="-109404"/>
                  <a:pt x="2333377" y="-69256"/>
                  <a:pt x="3296722" y="0"/>
                </a:cubicBezTo>
                <a:cubicBezTo>
                  <a:pt x="3280027" y="452277"/>
                  <a:pt x="3374151" y="1212445"/>
                  <a:pt x="3296722" y="2345609"/>
                </a:cubicBezTo>
                <a:cubicBezTo>
                  <a:pt x="2823441" y="2396529"/>
                  <a:pt x="846958" y="2270919"/>
                  <a:pt x="0" y="2345609"/>
                </a:cubicBezTo>
                <a:cubicBezTo>
                  <a:pt x="127317" y="1762943"/>
                  <a:pt x="-72729" y="518489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6B75985-0991-B748-8F0F-AC10D0993623}"/>
              </a:ext>
            </a:extLst>
          </p:cNvPr>
          <p:cNvSpPr txBox="1"/>
          <p:nvPr/>
        </p:nvSpPr>
        <p:spPr>
          <a:xfrm>
            <a:off x="4232942" y="1159069"/>
            <a:ext cx="2513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Customer 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A68D9BE-A880-0F4E-850D-1A2BDCFC603F}"/>
              </a:ext>
            </a:extLst>
          </p:cNvPr>
          <p:cNvSpPr txBox="1"/>
          <p:nvPr/>
        </p:nvSpPr>
        <p:spPr>
          <a:xfrm>
            <a:off x="3544241" y="1910493"/>
            <a:ext cx="629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3000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7EEA3B1-BB0E-7C41-806B-62FD73A4EC87}"/>
              </a:ext>
            </a:extLst>
          </p:cNvPr>
          <p:cNvSpPr txBox="1"/>
          <p:nvPr/>
        </p:nvSpPr>
        <p:spPr>
          <a:xfrm>
            <a:off x="3586786" y="2677739"/>
            <a:ext cx="629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9090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D79A742-F9A4-9743-A015-95DA6FF19052}"/>
              </a:ext>
            </a:extLst>
          </p:cNvPr>
          <p:cNvSpPr/>
          <p:nvPr/>
        </p:nvSpPr>
        <p:spPr>
          <a:xfrm>
            <a:off x="8549223" y="1851791"/>
            <a:ext cx="3296722" cy="3947204"/>
          </a:xfrm>
          <a:custGeom>
            <a:avLst/>
            <a:gdLst>
              <a:gd name="connsiteX0" fmla="*/ 0 w 3296722"/>
              <a:gd name="connsiteY0" fmla="*/ 0 h 3947204"/>
              <a:gd name="connsiteX1" fmla="*/ 3296722 w 3296722"/>
              <a:gd name="connsiteY1" fmla="*/ 0 h 3947204"/>
              <a:gd name="connsiteX2" fmla="*/ 3296722 w 3296722"/>
              <a:gd name="connsiteY2" fmla="*/ 3947204 h 3947204"/>
              <a:gd name="connsiteX3" fmla="*/ 0 w 3296722"/>
              <a:gd name="connsiteY3" fmla="*/ 3947204 h 3947204"/>
              <a:gd name="connsiteX4" fmla="*/ 0 w 3296722"/>
              <a:gd name="connsiteY4" fmla="*/ 0 h 3947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722" h="3947204" extrusionOk="0">
                <a:moveTo>
                  <a:pt x="0" y="0"/>
                </a:moveTo>
                <a:cubicBezTo>
                  <a:pt x="798156" y="-109404"/>
                  <a:pt x="2333377" y="-69256"/>
                  <a:pt x="3296722" y="0"/>
                </a:cubicBezTo>
                <a:cubicBezTo>
                  <a:pt x="3280027" y="418028"/>
                  <a:pt x="3374151" y="2271357"/>
                  <a:pt x="3296722" y="3947204"/>
                </a:cubicBezTo>
                <a:cubicBezTo>
                  <a:pt x="2823441" y="3998124"/>
                  <a:pt x="846958" y="3872514"/>
                  <a:pt x="0" y="3947204"/>
                </a:cubicBezTo>
                <a:cubicBezTo>
                  <a:pt x="127317" y="3392614"/>
                  <a:pt x="-72729" y="60087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D424347-6D93-AF48-A3EE-F0E1B542CB96}"/>
              </a:ext>
            </a:extLst>
          </p:cNvPr>
          <p:cNvSpPr/>
          <p:nvPr/>
        </p:nvSpPr>
        <p:spPr>
          <a:xfrm>
            <a:off x="4723815" y="4373122"/>
            <a:ext cx="2505932" cy="674152"/>
          </a:xfrm>
          <a:custGeom>
            <a:avLst/>
            <a:gdLst>
              <a:gd name="connsiteX0" fmla="*/ 0 w 2505932"/>
              <a:gd name="connsiteY0" fmla="*/ 0 h 674152"/>
              <a:gd name="connsiteX1" fmla="*/ 2505932 w 2505932"/>
              <a:gd name="connsiteY1" fmla="*/ 0 h 674152"/>
              <a:gd name="connsiteX2" fmla="*/ 2505932 w 2505932"/>
              <a:gd name="connsiteY2" fmla="*/ 674152 h 674152"/>
              <a:gd name="connsiteX3" fmla="*/ 0 w 2505932"/>
              <a:gd name="connsiteY3" fmla="*/ 674152 h 674152"/>
              <a:gd name="connsiteX4" fmla="*/ 0 w 2505932"/>
              <a:gd name="connsiteY4" fmla="*/ 0 h 67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5932" h="674152" extrusionOk="0">
                <a:moveTo>
                  <a:pt x="0" y="0"/>
                </a:moveTo>
                <a:cubicBezTo>
                  <a:pt x="679249" y="-109404"/>
                  <a:pt x="1993256" y="-69256"/>
                  <a:pt x="2505932" y="0"/>
                </a:cubicBezTo>
                <a:cubicBezTo>
                  <a:pt x="2478954" y="197950"/>
                  <a:pt x="2479393" y="353942"/>
                  <a:pt x="2505932" y="674152"/>
                </a:cubicBezTo>
                <a:cubicBezTo>
                  <a:pt x="2144589" y="725072"/>
                  <a:pt x="1229823" y="599462"/>
                  <a:pt x="0" y="674152"/>
                </a:cubicBezTo>
                <a:cubicBezTo>
                  <a:pt x="39533" y="557665"/>
                  <a:pt x="-43001" y="131501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C61AB6B-D90C-0248-B821-6F43641082E7}"/>
              </a:ext>
            </a:extLst>
          </p:cNvPr>
          <p:cNvSpPr/>
          <p:nvPr/>
        </p:nvSpPr>
        <p:spPr>
          <a:xfrm>
            <a:off x="4723815" y="5312922"/>
            <a:ext cx="2505932" cy="674152"/>
          </a:xfrm>
          <a:custGeom>
            <a:avLst/>
            <a:gdLst>
              <a:gd name="connsiteX0" fmla="*/ 0 w 2505932"/>
              <a:gd name="connsiteY0" fmla="*/ 0 h 674152"/>
              <a:gd name="connsiteX1" fmla="*/ 2505932 w 2505932"/>
              <a:gd name="connsiteY1" fmla="*/ 0 h 674152"/>
              <a:gd name="connsiteX2" fmla="*/ 2505932 w 2505932"/>
              <a:gd name="connsiteY2" fmla="*/ 674152 h 674152"/>
              <a:gd name="connsiteX3" fmla="*/ 0 w 2505932"/>
              <a:gd name="connsiteY3" fmla="*/ 674152 h 674152"/>
              <a:gd name="connsiteX4" fmla="*/ 0 w 2505932"/>
              <a:gd name="connsiteY4" fmla="*/ 0 h 67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5932" h="674152" extrusionOk="0">
                <a:moveTo>
                  <a:pt x="0" y="0"/>
                </a:moveTo>
                <a:cubicBezTo>
                  <a:pt x="679249" y="-109404"/>
                  <a:pt x="1993256" y="-69256"/>
                  <a:pt x="2505932" y="0"/>
                </a:cubicBezTo>
                <a:cubicBezTo>
                  <a:pt x="2478954" y="197950"/>
                  <a:pt x="2479393" y="353942"/>
                  <a:pt x="2505932" y="674152"/>
                </a:cubicBezTo>
                <a:cubicBezTo>
                  <a:pt x="2144589" y="725072"/>
                  <a:pt x="1229823" y="599462"/>
                  <a:pt x="0" y="674152"/>
                </a:cubicBezTo>
                <a:cubicBezTo>
                  <a:pt x="39533" y="557665"/>
                  <a:pt x="-43001" y="131501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82" name="Picture 4" descr="Prometheus for Users - RX-M Cloud Native Training &amp; Consulting">
            <a:extLst>
              <a:ext uri="{FF2B5EF4-FFF2-40B4-BE49-F238E27FC236}">
                <a16:creationId xmlns:a16="http://schemas.microsoft.com/office/drawing/2014/main" id="{32C3F4B0-8759-A444-989E-96425AA3D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07" y="5400667"/>
            <a:ext cx="742052" cy="45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0" descr="Modules">
            <a:extLst>
              <a:ext uri="{FF2B5EF4-FFF2-40B4-BE49-F238E27FC236}">
                <a16:creationId xmlns:a16="http://schemas.microsoft.com/office/drawing/2014/main" id="{F4959941-9A96-444B-A65D-828B25193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932" y="4477094"/>
            <a:ext cx="431801" cy="43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8484421A-7B12-8040-9712-AE64408430BF}"/>
              </a:ext>
            </a:extLst>
          </p:cNvPr>
          <p:cNvSpPr txBox="1"/>
          <p:nvPr/>
        </p:nvSpPr>
        <p:spPr>
          <a:xfrm>
            <a:off x="4943746" y="4523717"/>
            <a:ext cx="1543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2. Grafana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2F28A70-7483-904F-9772-99C0A64019D0}"/>
              </a:ext>
            </a:extLst>
          </p:cNvPr>
          <p:cNvSpPr txBox="1"/>
          <p:nvPr/>
        </p:nvSpPr>
        <p:spPr>
          <a:xfrm>
            <a:off x="4844447" y="5421240"/>
            <a:ext cx="1543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3. Prometheus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0EA35F2-CD8B-524A-B32F-70558AD2B0EC}"/>
              </a:ext>
            </a:extLst>
          </p:cNvPr>
          <p:cNvSpPr/>
          <p:nvPr/>
        </p:nvSpPr>
        <p:spPr>
          <a:xfrm>
            <a:off x="4275925" y="3938797"/>
            <a:ext cx="3296722" cy="2345609"/>
          </a:xfrm>
          <a:custGeom>
            <a:avLst/>
            <a:gdLst>
              <a:gd name="connsiteX0" fmla="*/ 0 w 3296722"/>
              <a:gd name="connsiteY0" fmla="*/ 0 h 2345609"/>
              <a:gd name="connsiteX1" fmla="*/ 3296722 w 3296722"/>
              <a:gd name="connsiteY1" fmla="*/ 0 h 2345609"/>
              <a:gd name="connsiteX2" fmla="*/ 3296722 w 3296722"/>
              <a:gd name="connsiteY2" fmla="*/ 2345609 h 2345609"/>
              <a:gd name="connsiteX3" fmla="*/ 0 w 3296722"/>
              <a:gd name="connsiteY3" fmla="*/ 2345609 h 2345609"/>
              <a:gd name="connsiteX4" fmla="*/ 0 w 3296722"/>
              <a:gd name="connsiteY4" fmla="*/ 0 h 234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722" h="2345609" extrusionOk="0">
                <a:moveTo>
                  <a:pt x="0" y="0"/>
                </a:moveTo>
                <a:cubicBezTo>
                  <a:pt x="798156" y="-109404"/>
                  <a:pt x="2333377" y="-69256"/>
                  <a:pt x="3296722" y="0"/>
                </a:cubicBezTo>
                <a:cubicBezTo>
                  <a:pt x="3280027" y="452277"/>
                  <a:pt x="3374151" y="1212445"/>
                  <a:pt x="3296722" y="2345609"/>
                </a:cubicBezTo>
                <a:cubicBezTo>
                  <a:pt x="2823441" y="2396529"/>
                  <a:pt x="846958" y="2270919"/>
                  <a:pt x="0" y="2345609"/>
                </a:cubicBezTo>
                <a:cubicBezTo>
                  <a:pt x="127317" y="1762943"/>
                  <a:pt x="-72729" y="518489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3BB784F-D46B-F24D-BAEA-D6AE42DB24B6}"/>
              </a:ext>
            </a:extLst>
          </p:cNvPr>
          <p:cNvSpPr txBox="1"/>
          <p:nvPr/>
        </p:nvSpPr>
        <p:spPr>
          <a:xfrm>
            <a:off x="4292469" y="3933370"/>
            <a:ext cx="2513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Customer B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A244E9-D09E-D94E-B096-A26207EF4A6A}"/>
              </a:ext>
            </a:extLst>
          </p:cNvPr>
          <p:cNvSpPr txBox="1"/>
          <p:nvPr/>
        </p:nvSpPr>
        <p:spPr>
          <a:xfrm>
            <a:off x="3603768" y="4684794"/>
            <a:ext cx="629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3001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837C8BB-DBAE-3C47-93AA-577D0689AA51}"/>
              </a:ext>
            </a:extLst>
          </p:cNvPr>
          <p:cNvSpPr txBox="1"/>
          <p:nvPr/>
        </p:nvSpPr>
        <p:spPr>
          <a:xfrm>
            <a:off x="3646313" y="5452040"/>
            <a:ext cx="629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9091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2581083-1336-E64E-8908-664FDC4B913C}"/>
              </a:ext>
            </a:extLst>
          </p:cNvPr>
          <p:cNvSpPr txBox="1"/>
          <p:nvPr/>
        </p:nvSpPr>
        <p:spPr>
          <a:xfrm>
            <a:off x="8690890" y="1930412"/>
            <a:ext cx="2513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NAS/NFS</a:t>
            </a:r>
          </a:p>
        </p:txBody>
      </p: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FCD3FA57-0C99-E64B-89FA-F59768409BE4}"/>
              </a:ext>
            </a:extLst>
          </p:cNvPr>
          <p:cNvCxnSpPr>
            <a:cxnSpLocks/>
            <a:stCxn id="48" idx="3"/>
            <a:endCxn id="64" idx="1"/>
          </p:cNvCxnSpPr>
          <p:nvPr/>
        </p:nvCxnSpPr>
        <p:spPr>
          <a:xfrm>
            <a:off x="7170220" y="1935897"/>
            <a:ext cx="1379003" cy="1889496"/>
          </a:xfrm>
          <a:prstGeom prst="curvedConnector3">
            <a:avLst>
              <a:gd name="adj1" fmla="val 50000"/>
            </a:avLst>
          </a:prstGeom>
          <a:ln w="158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8A6DC048-BB1E-AE4D-AB87-C12CED588C32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7170220" y="2875697"/>
            <a:ext cx="1379003" cy="1165217"/>
          </a:xfrm>
          <a:prstGeom prst="curvedConnector3">
            <a:avLst>
              <a:gd name="adj1" fmla="val 50000"/>
            </a:avLst>
          </a:prstGeom>
          <a:ln w="158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34EAD6B-B0DA-B645-94D3-8FBCB1071FCC}"/>
              </a:ext>
            </a:extLst>
          </p:cNvPr>
          <p:cNvSpPr txBox="1"/>
          <p:nvPr/>
        </p:nvSpPr>
        <p:spPr>
          <a:xfrm>
            <a:off x="339011" y="298066"/>
            <a:ext cx="7902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Off-boarding</a:t>
            </a:r>
          </a:p>
        </p:txBody>
      </p: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ECE28BA1-44EC-594E-A65E-CDBA9EEE0BB7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7229747" y="4373122"/>
            <a:ext cx="1319476" cy="337076"/>
          </a:xfrm>
          <a:prstGeom prst="curvedConnector3">
            <a:avLst>
              <a:gd name="adj1" fmla="val 50000"/>
            </a:avLst>
          </a:prstGeom>
          <a:ln w="158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3972F8B2-D922-3848-9756-2C1B029DD056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7229747" y="4589035"/>
            <a:ext cx="1319476" cy="1060963"/>
          </a:xfrm>
          <a:prstGeom prst="curvedConnector3">
            <a:avLst>
              <a:gd name="adj1" fmla="val 50000"/>
            </a:avLst>
          </a:prstGeom>
          <a:ln w="158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37C88530-9B0D-F94F-8EA9-9046F015DF3F}"/>
              </a:ext>
            </a:extLst>
          </p:cNvPr>
          <p:cNvSpPr txBox="1"/>
          <p:nvPr/>
        </p:nvSpPr>
        <p:spPr>
          <a:xfrm>
            <a:off x="9595800" y="2818387"/>
            <a:ext cx="1341780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Customer 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7C11E34-A8F5-E945-822A-316EA1583521}"/>
              </a:ext>
            </a:extLst>
          </p:cNvPr>
          <p:cNvSpPr txBox="1"/>
          <p:nvPr/>
        </p:nvSpPr>
        <p:spPr>
          <a:xfrm>
            <a:off x="9933283" y="3260374"/>
            <a:ext cx="1716478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grafana/conf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2FC6F2-47B3-7041-8B21-0F032975CC32}"/>
              </a:ext>
            </a:extLst>
          </p:cNvPr>
          <p:cNvSpPr txBox="1"/>
          <p:nvPr/>
        </p:nvSpPr>
        <p:spPr>
          <a:xfrm>
            <a:off x="9933283" y="3702360"/>
            <a:ext cx="1716478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prometheus-data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BB646F2-DB92-8446-97A8-FDD4595E457D}"/>
              </a:ext>
            </a:extLst>
          </p:cNvPr>
          <p:cNvCxnSpPr>
            <a:cxnSpLocks/>
            <a:endCxn id="109" idx="1"/>
          </p:cNvCxnSpPr>
          <p:nvPr/>
        </p:nvCxnSpPr>
        <p:spPr>
          <a:xfrm rot="16200000" flipH="1">
            <a:off x="9704747" y="3201115"/>
            <a:ext cx="272710" cy="1843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3B991ACD-8B84-ED43-9421-3A3BAB12FDFD}"/>
              </a:ext>
            </a:extLst>
          </p:cNvPr>
          <p:cNvCxnSpPr>
            <a:cxnSpLocks/>
            <a:endCxn id="110" idx="1"/>
          </p:cNvCxnSpPr>
          <p:nvPr/>
        </p:nvCxnSpPr>
        <p:spPr>
          <a:xfrm rot="16200000" flipH="1">
            <a:off x="9619781" y="3558135"/>
            <a:ext cx="442642" cy="1843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EF472D5C-CC15-8A4B-B558-3C267084CE4E}"/>
              </a:ext>
            </a:extLst>
          </p:cNvPr>
          <p:cNvSpPr txBox="1"/>
          <p:nvPr/>
        </p:nvSpPr>
        <p:spPr>
          <a:xfrm>
            <a:off x="9595800" y="4331061"/>
            <a:ext cx="1341780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Customer B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3E859CD-18C8-9247-B783-AF03B75287ED}"/>
              </a:ext>
            </a:extLst>
          </p:cNvPr>
          <p:cNvSpPr txBox="1"/>
          <p:nvPr/>
        </p:nvSpPr>
        <p:spPr>
          <a:xfrm>
            <a:off x="9933283" y="4773048"/>
            <a:ext cx="1716478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grafana/conf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0CA5D6F-62F4-CE46-9CDA-06C1BC0B7D02}"/>
              </a:ext>
            </a:extLst>
          </p:cNvPr>
          <p:cNvSpPr txBox="1"/>
          <p:nvPr/>
        </p:nvSpPr>
        <p:spPr>
          <a:xfrm>
            <a:off x="9933283" y="5215034"/>
            <a:ext cx="1716478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prometheus-data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2DCE78AD-1015-394A-B705-F36F28BB47ED}"/>
              </a:ext>
            </a:extLst>
          </p:cNvPr>
          <p:cNvCxnSpPr>
            <a:cxnSpLocks/>
            <a:endCxn id="113" idx="1"/>
          </p:cNvCxnSpPr>
          <p:nvPr/>
        </p:nvCxnSpPr>
        <p:spPr>
          <a:xfrm rot="16200000" flipH="1">
            <a:off x="9704747" y="4713789"/>
            <a:ext cx="272710" cy="1843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6D4ADE9A-066B-AB41-9CAF-2744DA5059F3}"/>
              </a:ext>
            </a:extLst>
          </p:cNvPr>
          <p:cNvCxnSpPr>
            <a:cxnSpLocks/>
            <a:endCxn id="114" idx="1"/>
          </p:cNvCxnSpPr>
          <p:nvPr/>
        </p:nvCxnSpPr>
        <p:spPr>
          <a:xfrm rot="16200000" flipH="1">
            <a:off x="9619781" y="5070809"/>
            <a:ext cx="442642" cy="18436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5FD6E1D4-313C-B045-9BB1-B12C3EC9B06E}"/>
              </a:ext>
            </a:extLst>
          </p:cNvPr>
          <p:cNvSpPr txBox="1"/>
          <p:nvPr/>
        </p:nvSpPr>
        <p:spPr>
          <a:xfrm>
            <a:off x="9249534" y="2342401"/>
            <a:ext cx="1341780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Root</a:t>
            </a:r>
          </a:p>
        </p:txBody>
      </p: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BE32451A-101F-BA43-BE37-A7ADB40613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58481" y="2725129"/>
            <a:ext cx="272710" cy="1843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B477AAA8-FB19-6C45-AE2A-426D7E28DE70}"/>
              </a:ext>
            </a:extLst>
          </p:cNvPr>
          <p:cNvCxnSpPr>
            <a:cxnSpLocks/>
            <a:endCxn id="112" idx="1"/>
          </p:cNvCxnSpPr>
          <p:nvPr/>
        </p:nvCxnSpPr>
        <p:spPr>
          <a:xfrm rot="16200000" flipH="1">
            <a:off x="8725276" y="3629814"/>
            <a:ext cx="1546674" cy="19437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1076FA-2F59-4049-A6CF-3267EB9DA24D}"/>
              </a:ext>
            </a:extLst>
          </p:cNvPr>
          <p:cNvCxnSpPr>
            <a:cxnSpLocks/>
          </p:cNvCxnSpPr>
          <p:nvPr/>
        </p:nvCxnSpPr>
        <p:spPr>
          <a:xfrm>
            <a:off x="3476864" y="1142896"/>
            <a:ext cx="0" cy="512533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586B2EB-7132-1A47-B220-F5FFC6F43C6F}"/>
              </a:ext>
            </a:extLst>
          </p:cNvPr>
          <p:cNvSpPr/>
          <p:nvPr/>
        </p:nvSpPr>
        <p:spPr>
          <a:xfrm>
            <a:off x="405431" y="4180353"/>
            <a:ext cx="2832300" cy="1630706"/>
          </a:xfrm>
          <a:custGeom>
            <a:avLst/>
            <a:gdLst>
              <a:gd name="connsiteX0" fmla="*/ 0 w 2832300"/>
              <a:gd name="connsiteY0" fmla="*/ 0 h 1630706"/>
              <a:gd name="connsiteX1" fmla="*/ 2832300 w 2832300"/>
              <a:gd name="connsiteY1" fmla="*/ 0 h 1630706"/>
              <a:gd name="connsiteX2" fmla="*/ 2832300 w 2832300"/>
              <a:gd name="connsiteY2" fmla="*/ 1630706 h 1630706"/>
              <a:gd name="connsiteX3" fmla="*/ 0 w 2832300"/>
              <a:gd name="connsiteY3" fmla="*/ 1630706 h 1630706"/>
              <a:gd name="connsiteX4" fmla="*/ 0 w 2832300"/>
              <a:gd name="connsiteY4" fmla="*/ 0 h 1630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2300" h="1630706" extrusionOk="0">
                <a:moveTo>
                  <a:pt x="0" y="0"/>
                </a:moveTo>
                <a:cubicBezTo>
                  <a:pt x="807138" y="-109404"/>
                  <a:pt x="2250129" y="-69256"/>
                  <a:pt x="2832300" y="0"/>
                </a:cubicBezTo>
                <a:cubicBezTo>
                  <a:pt x="2916088" y="781789"/>
                  <a:pt x="2716238" y="1390827"/>
                  <a:pt x="2832300" y="1630706"/>
                </a:cubicBezTo>
                <a:cubicBezTo>
                  <a:pt x="1883962" y="1681626"/>
                  <a:pt x="341502" y="1556016"/>
                  <a:pt x="0" y="1630706"/>
                </a:cubicBezTo>
                <a:cubicBezTo>
                  <a:pt x="41341" y="1411394"/>
                  <a:pt x="-110411" y="326268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1379A17-A93A-E444-AC7F-E012473FECA8}"/>
              </a:ext>
            </a:extLst>
          </p:cNvPr>
          <p:cNvCxnSpPr>
            <a:cxnSpLocks/>
          </p:cNvCxnSpPr>
          <p:nvPr/>
        </p:nvCxnSpPr>
        <p:spPr>
          <a:xfrm flipV="1">
            <a:off x="372510" y="3504300"/>
            <a:ext cx="3089364" cy="1805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DFF89E9-E2BA-5C41-BC12-5DB5CF9D6436}"/>
              </a:ext>
            </a:extLst>
          </p:cNvPr>
          <p:cNvSpPr txBox="1"/>
          <p:nvPr/>
        </p:nvSpPr>
        <p:spPr>
          <a:xfrm>
            <a:off x="659342" y="1582520"/>
            <a:ext cx="1437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Remedy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0483C2B-76C2-654D-A861-848CE4DADF3E}"/>
              </a:ext>
            </a:extLst>
          </p:cNvPr>
          <p:cNvSpPr txBox="1"/>
          <p:nvPr/>
        </p:nvSpPr>
        <p:spPr>
          <a:xfrm>
            <a:off x="621050" y="4273890"/>
            <a:ext cx="204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Device / Endpoint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6903818-AFB3-6E49-9111-9BF421D1768D}"/>
              </a:ext>
            </a:extLst>
          </p:cNvPr>
          <p:cNvSpPr/>
          <p:nvPr/>
        </p:nvSpPr>
        <p:spPr>
          <a:xfrm>
            <a:off x="757506" y="4762757"/>
            <a:ext cx="2218625" cy="674152"/>
          </a:xfrm>
          <a:custGeom>
            <a:avLst/>
            <a:gdLst>
              <a:gd name="connsiteX0" fmla="*/ 0 w 2218625"/>
              <a:gd name="connsiteY0" fmla="*/ 0 h 674152"/>
              <a:gd name="connsiteX1" fmla="*/ 2218625 w 2218625"/>
              <a:gd name="connsiteY1" fmla="*/ 0 h 674152"/>
              <a:gd name="connsiteX2" fmla="*/ 2218625 w 2218625"/>
              <a:gd name="connsiteY2" fmla="*/ 674152 h 674152"/>
              <a:gd name="connsiteX3" fmla="*/ 0 w 2218625"/>
              <a:gd name="connsiteY3" fmla="*/ 674152 h 674152"/>
              <a:gd name="connsiteX4" fmla="*/ 0 w 2218625"/>
              <a:gd name="connsiteY4" fmla="*/ 0 h 67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625" h="674152" extrusionOk="0">
                <a:moveTo>
                  <a:pt x="0" y="0"/>
                </a:moveTo>
                <a:cubicBezTo>
                  <a:pt x="389347" y="-109404"/>
                  <a:pt x="1539790" y="-69256"/>
                  <a:pt x="2218625" y="0"/>
                </a:cubicBezTo>
                <a:cubicBezTo>
                  <a:pt x="2191647" y="197950"/>
                  <a:pt x="2192086" y="353942"/>
                  <a:pt x="2218625" y="674152"/>
                </a:cubicBezTo>
                <a:cubicBezTo>
                  <a:pt x="1409286" y="725072"/>
                  <a:pt x="979363" y="599462"/>
                  <a:pt x="0" y="674152"/>
                </a:cubicBezTo>
                <a:cubicBezTo>
                  <a:pt x="39533" y="557665"/>
                  <a:pt x="-43001" y="131501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8D95861-CF31-F947-AAC9-C65D743815A9}"/>
              </a:ext>
            </a:extLst>
          </p:cNvPr>
          <p:cNvSpPr txBox="1"/>
          <p:nvPr/>
        </p:nvSpPr>
        <p:spPr>
          <a:xfrm>
            <a:off x="878140" y="4871075"/>
            <a:ext cx="1120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4. Exporter</a:t>
            </a:r>
          </a:p>
        </p:txBody>
      </p:sp>
      <p:pic>
        <p:nvPicPr>
          <p:cNvPr id="69" name="Picture 4" descr="Prometheus for Users - RX-M Cloud Native Training &amp; Consulting">
            <a:extLst>
              <a:ext uri="{FF2B5EF4-FFF2-40B4-BE49-F238E27FC236}">
                <a16:creationId xmlns:a16="http://schemas.microsoft.com/office/drawing/2014/main" id="{7A6C5AF0-ADC0-AD4C-B757-2F69F6907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997" y="4838992"/>
            <a:ext cx="742052" cy="45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8E6B6EE-65E0-0E4A-911D-2930FAB61689}"/>
              </a:ext>
            </a:extLst>
          </p:cNvPr>
          <p:cNvSpPr/>
          <p:nvPr/>
        </p:nvSpPr>
        <p:spPr>
          <a:xfrm>
            <a:off x="757506" y="2037834"/>
            <a:ext cx="2218625" cy="674152"/>
          </a:xfrm>
          <a:custGeom>
            <a:avLst/>
            <a:gdLst>
              <a:gd name="connsiteX0" fmla="*/ 0 w 2218625"/>
              <a:gd name="connsiteY0" fmla="*/ 0 h 674152"/>
              <a:gd name="connsiteX1" fmla="*/ 2218625 w 2218625"/>
              <a:gd name="connsiteY1" fmla="*/ 0 h 674152"/>
              <a:gd name="connsiteX2" fmla="*/ 2218625 w 2218625"/>
              <a:gd name="connsiteY2" fmla="*/ 674152 h 674152"/>
              <a:gd name="connsiteX3" fmla="*/ 0 w 2218625"/>
              <a:gd name="connsiteY3" fmla="*/ 674152 h 674152"/>
              <a:gd name="connsiteX4" fmla="*/ 0 w 2218625"/>
              <a:gd name="connsiteY4" fmla="*/ 0 h 67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8625" h="674152" extrusionOk="0">
                <a:moveTo>
                  <a:pt x="0" y="0"/>
                </a:moveTo>
                <a:cubicBezTo>
                  <a:pt x="389347" y="-109404"/>
                  <a:pt x="1539790" y="-69256"/>
                  <a:pt x="2218625" y="0"/>
                </a:cubicBezTo>
                <a:cubicBezTo>
                  <a:pt x="2191647" y="197950"/>
                  <a:pt x="2192086" y="353942"/>
                  <a:pt x="2218625" y="674152"/>
                </a:cubicBezTo>
                <a:cubicBezTo>
                  <a:pt x="1409286" y="725072"/>
                  <a:pt x="979363" y="599462"/>
                  <a:pt x="0" y="674152"/>
                </a:cubicBezTo>
                <a:cubicBezTo>
                  <a:pt x="39533" y="557665"/>
                  <a:pt x="-43001" y="131501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F3F3A11-74BB-BE4F-86F2-1E6288FA474E}"/>
              </a:ext>
            </a:extLst>
          </p:cNvPr>
          <p:cNvSpPr txBox="1"/>
          <p:nvPr/>
        </p:nvSpPr>
        <p:spPr>
          <a:xfrm>
            <a:off x="714961" y="2205633"/>
            <a:ext cx="2086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rPr>
              <a:t>1. OPS:Device Details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6C8CF11-1D6D-3840-B710-61FA149B2037}"/>
              </a:ext>
            </a:extLst>
          </p:cNvPr>
          <p:cNvSpPr/>
          <p:nvPr/>
        </p:nvSpPr>
        <p:spPr>
          <a:xfrm>
            <a:off x="405431" y="1426346"/>
            <a:ext cx="2832300" cy="1630706"/>
          </a:xfrm>
          <a:custGeom>
            <a:avLst/>
            <a:gdLst>
              <a:gd name="connsiteX0" fmla="*/ 0 w 2832300"/>
              <a:gd name="connsiteY0" fmla="*/ 0 h 1630706"/>
              <a:gd name="connsiteX1" fmla="*/ 2832300 w 2832300"/>
              <a:gd name="connsiteY1" fmla="*/ 0 h 1630706"/>
              <a:gd name="connsiteX2" fmla="*/ 2832300 w 2832300"/>
              <a:gd name="connsiteY2" fmla="*/ 1630706 h 1630706"/>
              <a:gd name="connsiteX3" fmla="*/ 0 w 2832300"/>
              <a:gd name="connsiteY3" fmla="*/ 1630706 h 1630706"/>
              <a:gd name="connsiteX4" fmla="*/ 0 w 2832300"/>
              <a:gd name="connsiteY4" fmla="*/ 0 h 1630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2300" h="1630706" extrusionOk="0">
                <a:moveTo>
                  <a:pt x="0" y="0"/>
                </a:moveTo>
                <a:cubicBezTo>
                  <a:pt x="807138" y="-109404"/>
                  <a:pt x="2250129" y="-69256"/>
                  <a:pt x="2832300" y="0"/>
                </a:cubicBezTo>
                <a:cubicBezTo>
                  <a:pt x="2916088" y="781789"/>
                  <a:pt x="2716238" y="1390827"/>
                  <a:pt x="2832300" y="1630706"/>
                </a:cubicBezTo>
                <a:cubicBezTo>
                  <a:pt x="1883962" y="1681626"/>
                  <a:pt x="341502" y="1556016"/>
                  <a:pt x="0" y="1630706"/>
                </a:cubicBezTo>
                <a:cubicBezTo>
                  <a:pt x="41341" y="1411394"/>
                  <a:pt x="-110411" y="326268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04DA8CCF-55ED-2A49-AE1E-384282664295}"/>
              </a:ext>
            </a:extLst>
          </p:cNvPr>
          <p:cNvCxnSpPr>
            <a:cxnSpLocks/>
            <a:stCxn id="66" idx="2"/>
            <a:endCxn id="67" idx="2"/>
          </p:cNvCxnSpPr>
          <p:nvPr/>
        </p:nvCxnSpPr>
        <p:spPr>
          <a:xfrm rot="5400000" flipH="1">
            <a:off x="3646717" y="3657011"/>
            <a:ext cx="550165" cy="4109962"/>
          </a:xfrm>
          <a:prstGeom prst="curvedConnector3">
            <a:avLst>
              <a:gd name="adj1" fmla="val -41551"/>
            </a:avLst>
          </a:prstGeom>
          <a:ln w="158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C2925731-C4B0-FF4F-9621-AB10BEED98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14200" y="4750443"/>
            <a:ext cx="12700" cy="939800"/>
          </a:xfrm>
          <a:prstGeom prst="curvedConnector3">
            <a:avLst>
              <a:gd name="adj1" fmla="val 1800000"/>
            </a:avLst>
          </a:prstGeom>
          <a:ln w="158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26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1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7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1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85" grpId="0"/>
      <p:bldP spid="86" grpId="0"/>
      <p:bldP spid="87" grpId="0" animBg="1"/>
      <p:bldP spid="88" grpId="0"/>
      <p:bldP spid="89" grpId="0"/>
      <p:bldP spid="90" grpId="0"/>
      <p:bldP spid="112" grpId="0" animBg="1"/>
      <p:bldP spid="113" grpId="0" animBg="1"/>
      <p:bldP spid="114" grpId="0" animBg="1"/>
      <p:bldP spid="67" grpId="0" animBg="1"/>
      <p:bldP spid="68" grpId="0"/>
      <p:bldP spid="70" grpId="0" animBg="1"/>
      <p:bldP spid="7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834EAD6B-B0DA-B645-94D3-8FBCB1071FCC}"/>
              </a:ext>
            </a:extLst>
          </p:cNvPr>
          <p:cNvSpPr txBox="1"/>
          <p:nvPr/>
        </p:nvSpPr>
        <p:spPr>
          <a:xfrm>
            <a:off x="339011" y="298066"/>
            <a:ext cx="7902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Off-boarding (static)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E7CAC9-2550-C74A-9992-9A16DFCD282F}"/>
              </a:ext>
            </a:extLst>
          </p:cNvPr>
          <p:cNvGrpSpPr/>
          <p:nvPr/>
        </p:nvGrpSpPr>
        <p:grpSpPr>
          <a:xfrm>
            <a:off x="372510" y="1142896"/>
            <a:ext cx="11473435" cy="5141510"/>
            <a:chOff x="372510" y="1142896"/>
            <a:chExt cx="11473435" cy="514151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14818E1-B38A-C442-8049-805BE38FE4AE}"/>
                </a:ext>
              </a:extLst>
            </p:cNvPr>
            <p:cNvCxnSpPr>
              <a:cxnSpLocks/>
            </p:cNvCxnSpPr>
            <p:nvPr/>
          </p:nvCxnSpPr>
          <p:spPr>
            <a:xfrm>
              <a:off x="8084143" y="1142896"/>
              <a:ext cx="0" cy="5125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BDD1443-1CA4-1B45-9E1C-1561E0A66142}"/>
                </a:ext>
              </a:extLst>
            </p:cNvPr>
            <p:cNvSpPr/>
            <p:nvPr/>
          </p:nvSpPr>
          <p:spPr>
            <a:xfrm>
              <a:off x="4664288" y="1598821"/>
              <a:ext cx="2505932" cy="674152"/>
            </a:xfrm>
            <a:custGeom>
              <a:avLst/>
              <a:gdLst>
                <a:gd name="connsiteX0" fmla="*/ 0 w 2505932"/>
                <a:gd name="connsiteY0" fmla="*/ 0 h 674152"/>
                <a:gd name="connsiteX1" fmla="*/ 2505932 w 2505932"/>
                <a:gd name="connsiteY1" fmla="*/ 0 h 674152"/>
                <a:gd name="connsiteX2" fmla="*/ 2505932 w 2505932"/>
                <a:gd name="connsiteY2" fmla="*/ 674152 h 674152"/>
                <a:gd name="connsiteX3" fmla="*/ 0 w 2505932"/>
                <a:gd name="connsiteY3" fmla="*/ 674152 h 674152"/>
                <a:gd name="connsiteX4" fmla="*/ 0 w 2505932"/>
                <a:gd name="connsiteY4" fmla="*/ 0 h 67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5932" h="674152" extrusionOk="0">
                  <a:moveTo>
                    <a:pt x="0" y="0"/>
                  </a:moveTo>
                  <a:cubicBezTo>
                    <a:pt x="679249" y="-109404"/>
                    <a:pt x="1993256" y="-69256"/>
                    <a:pt x="2505932" y="0"/>
                  </a:cubicBezTo>
                  <a:cubicBezTo>
                    <a:pt x="2478954" y="197950"/>
                    <a:pt x="2479393" y="353942"/>
                    <a:pt x="2505932" y="674152"/>
                  </a:cubicBezTo>
                  <a:cubicBezTo>
                    <a:pt x="2144589" y="725072"/>
                    <a:pt x="1229823" y="599462"/>
                    <a:pt x="0" y="674152"/>
                  </a:cubicBezTo>
                  <a:cubicBezTo>
                    <a:pt x="39533" y="557665"/>
                    <a:pt x="-43001" y="13150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9BF6751-D9A4-E84F-9693-14483328D6F5}"/>
                </a:ext>
              </a:extLst>
            </p:cNvPr>
            <p:cNvSpPr/>
            <p:nvPr/>
          </p:nvSpPr>
          <p:spPr>
            <a:xfrm>
              <a:off x="4664288" y="2538621"/>
              <a:ext cx="2505932" cy="674152"/>
            </a:xfrm>
            <a:custGeom>
              <a:avLst/>
              <a:gdLst>
                <a:gd name="connsiteX0" fmla="*/ 0 w 2505932"/>
                <a:gd name="connsiteY0" fmla="*/ 0 h 674152"/>
                <a:gd name="connsiteX1" fmla="*/ 2505932 w 2505932"/>
                <a:gd name="connsiteY1" fmla="*/ 0 h 674152"/>
                <a:gd name="connsiteX2" fmla="*/ 2505932 w 2505932"/>
                <a:gd name="connsiteY2" fmla="*/ 674152 h 674152"/>
                <a:gd name="connsiteX3" fmla="*/ 0 w 2505932"/>
                <a:gd name="connsiteY3" fmla="*/ 674152 h 674152"/>
                <a:gd name="connsiteX4" fmla="*/ 0 w 2505932"/>
                <a:gd name="connsiteY4" fmla="*/ 0 h 67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5932" h="674152" extrusionOk="0">
                  <a:moveTo>
                    <a:pt x="0" y="0"/>
                  </a:moveTo>
                  <a:cubicBezTo>
                    <a:pt x="679249" y="-109404"/>
                    <a:pt x="1993256" y="-69256"/>
                    <a:pt x="2505932" y="0"/>
                  </a:cubicBezTo>
                  <a:cubicBezTo>
                    <a:pt x="2478954" y="197950"/>
                    <a:pt x="2479393" y="353942"/>
                    <a:pt x="2505932" y="674152"/>
                  </a:cubicBezTo>
                  <a:cubicBezTo>
                    <a:pt x="2144589" y="725072"/>
                    <a:pt x="1229823" y="599462"/>
                    <a:pt x="0" y="674152"/>
                  </a:cubicBezTo>
                  <a:cubicBezTo>
                    <a:pt x="39533" y="557665"/>
                    <a:pt x="-43001" y="13150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50" name="Picture 4" descr="Prometheus for Users - RX-M Cloud Native Training &amp; Consulting">
              <a:extLst>
                <a:ext uri="{FF2B5EF4-FFF2-40B4-BE49-F238E27FC236}">
                  <a16:creationId xmlns:a16="http://schemas.microsoft.com/office/drawing/2014/main" id="{6E60B419-5360-AB42-BD02-45A5ABE83E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8280" y="2626366"/>
              <a:ext cx="742052" cy="45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0" descr="Modules">
              <a:extLst>
                <a:ext uri="{FF2B5EF4-FFF2-40B4-BE49-F238E27FC236}">
                  <a16:creationId xmlns:a16="http://schemas.microsoft.com/office/drawing/2014/main" id="{AD6E0384-8BF0-C941-BDED-6D93056997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3405" y="1702793"/>
              <a:ext cx="431801" cy="43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5F9992E-A681-324B-A49D-E404C64F2843}"/>
                </a:ext>
              </a:extLst>
            </p:cNvPr>
            <p:cNvSpPr txBox="1"/>
            <p:nvPr/>
          </p:nvSpPr>
          <p:spPr>
            <a:xfrm>
              <a:off x="4884219" y="1749416"/>
              <a:ext cx="15435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Grafana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CAF7723-F2F9-1741-872D-D9CE4E690CD8}"/>
                </a:ext>
              </a:extLst>
            </p:cNvPr>
            <p:cNvSpPr txBox="1"/>
            <p:nvPr/>
          </p:nvSpPr>
          <p:spPr>
            <a:xfrm>
              <a:off x="4784920" y="2646939"/>
              <a:ext cx="15435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Prometheus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568EB03-D08A-394A-9A22-6F810B2E5E46}"/>
                </a:ext>
              </a:extLst>
            </p:cNvPr>
            <p:cNvSpPr/>
            <p:nvPr/>
          </p:nvSpPr>
          <p:spPr>
            <a:xfrm>
              <a:off x="4216398" y="1164496"/>
              <a:ext cx="3296722" cy="2345609"/>
            </a:xfrm>
            <a:custGeom>
              <a:avLst/>
              <a:gdLst>
                <a:gd name="connsiteX0" fmla="*/ 0 w 3296722"/>
                <a:gd name="connsiteY0" fmla="*/ 0 h 2345609"/>
                <a:gd name="connsiteX1" fmla="*/ 3296722 w 3296722"/>
                <a:gd name="connsiteY1" fmla="*/ 0 h 2345609"/>
                <a:gd name="connsiteX2" fmla="*/ 3296722 w 3296722"/>
                <a:gd name="connsiteY2" fmla="*/ 2345609 h 2345609"/>
                <a:gd name="connsiteX3" fmla="*/ 0 w 3296722"/>
                <a:gd name="connsiteY3" fmla="*/ 2345609 h 2345609"/>
                <a:gd name="connsiteX4" fmla="*/ 0 w 3296722"/>
                <a:gd name="connsiteY4" fmla="*/ 0 h 234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722" h="2345609" extrusionOk="0">
                  <a:moveTo>
                    <a:pt x="0" y="0"/>
                  </a:moveTo>
                  <a:cubicBezTo>
                    <a:pt x="798156" y="-109404"/>
                    <a:pt x="2333377" y="-69256"/>
                    <a:pt x="3296722" y="0"/>
                  </a:cubicBezTo>
                  <a:cubicBezTo>
                    <a:pt x="3280027" y="452277"/>
                    <a:pt x="3374151" y="1212445"/>
                    <a:pt x="3296722" y="2345609"/>
                  </a:cubicBezTo>
                  <a:cubicBezTo>
                    <a:pt x="2823441" y="2396529"/>
                    <a:pt x="846958" y="2270919"/>
                    <a:pt x="0" y="2345609"/>
                  </a:cubicBezTo>
                  <a:cubicBezTo>
                    <a:pt x="127317" y="1762943"/>
                    <a:pt x="-72729" y="518489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6B75985-0991-B748-8F0F-AC10D0993623}"/>
                </a:ext>
              </a:extLst>
            </p:cNvPr>
            <p:cNvSpPr txBox="1"/>
            <p:nvPr/>
          </p:nvSpPr>
          <p:spPr>
            <a:xfrm>
              <a:off x="4232942" y="1159069"/>
              <a:ext cx="25132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Customer A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68D9BE-A880-0F4E-850D-1A2BDCFC603F}"/>
                </a:ext>
              </a:extLst>
            </p:cNvPr>
            <p:cNvSpPr txBox="1"/>
            <p:nvPr/>
          </p:nvSpPr>
          <p:spPr>
            <a:xfrm>
              <a:off x="3544241" y="1910493"/>
              <a:ext cx="629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3000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7EEA3B1-BB0E-7C41-806B-62FD73A4EC87}"/>
                </a:ext>
              </a:extLst>
            </p:cNvPr>
            <p:cNvSpPr txBox="1"/>
            <p:nvPr/>
          </p:nvSpPr>
          <p:spPr>
            <a:xfrm>
              <a:off x="3586786" y="2677739"/>
              <a:ext cx="629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9090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D79A742-F9A4-9743-A015-95DA6FF19052}"/>
                </a:ext>
              </a:extLst>
            </p:cNvPr>
            <p:cNvSpPr/>
            <p:nvPr/>
          </p:nvSpPr>
          <p:spPr>
            <a:xfrm>
              <a:off x="8549223" y="1851791"/>
              <a:ext cx="3296722" cy="3947204"/>
            </a:xfrm>
            <a:custGeom>
              <a:avLst/>
              <a:gdLst>
                <a:gd name="connsiteX0" fmla="*/ 0 w 3296722"/>
                <a:gd name="connsiteY0" fmla="*/ 0 h 3947204"/>
                <a:gd name="connsiteX1" fmla="*/ 3296722 w 3296722"/>
                <a:gd name="connsiteY1" fmla="*/ 0 h 3947204"/>
                <a:gd name="connsiteX2" fmla="*/ 3296722 w 3296722"/>
                <a:gd name="connsiteY2" fmla="*/ 3947204 h 3947204"/>
                <a:gd name="connsiteX3" fmla="*/ 0 w 3296722"/>
                <a:gd name="connsiteY3" fmla="*/ 3947204 h 3947204"/>
                <a:gd name="connsiteX4" fmla="*/ 0 w 3296722"/>
                <a:gd name="connsiteY4" fmla="*/ 0 h 394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722" h="3947204" extrusionOk="0">
                  <a:moveTo>
                    <a:pt x="0" y="0"/>
                  </a:moveTo>
                  <a:cubicBezTo>
                    <a:pt x="798156" y="-109404"/>
                    <a:pt x="2333377" y="-69256"/>
                    <a:pt x="3296722" y="0"/>
                  </a:cubicBezTo>
                  <a:cubicBezTo>
                    <a:pt x="3280027" y="418028"/>
                    <a:pt x="3374151" y="2271357"/>
                    <a:pt x="3296722" y="3947204"/>
                  </a:cubicBezTo>
                  <a:cubicBezTo>
                    <a:pt x="2823441" y="3998124"/>
                    <a:pt x="846958" y="3872514"/>
                    <a:pt x="0" y="3947204"/>
                  </a:cubicBezTo>
                  <a:cubicBezTo>
                    <a:pt x="127317" y="3392614"/>
                    <a:pt x="-72729" y="600870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D424347-6D93-AF48-A3EE-F0E1B542CB96}"/>
                </a:ext>
              </a:extLst>
            </p:cNvPr>
            <p:cNvSpPr/>
            <p:nvPr/>
          </p:nvSpPr>
          <p:spPr>
            <a:xfrm>
              <a:off x="4723815" y="4373122"/>
              <a:ext cx="2505932" cy="674152"/>
            </a:xfrm>
            <a:custGeom>
              <a:avLst/>
              <a:gdLst>
                <a:gd name="connsiteX0" fmla="*/ 0 w 2505932"/>
                <a:gd name="connsiteY0" fmla="*/ 0 h 674152"/>
                <a:gd name="connsiteX1" fmla="*/ 2505932 w 2505932"/>
                <a:gd name="connsiteY1" fmla="*/ 0 h 674152"/>
                <a:gd name="connsiteX2" fmla="*/ 2505932 w 2505932"/>
                <a:gd name="connsiteY2" fmla="*/ 674152 h 674152"/>
                <a:gd name="connsiteX3" fmla="*/ 0 w 2505932"/>
                <a:gd name="connsiteY3" fmla="*/ 674152 h 674152"/>
                <a:gd name="connsiteX4" fmla="*/ 0 w 2505932"/>
                <a:gd name="connsiteY4" fmla="*/ 0 h 67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5932" h="674152" extrusionOk="0">
                  <a:moveTo>
                    <a:pt x="0" y="0"/>
                  </a:moveTo>
                  <a:cubicBezTo>
                    <a:pt x="679249" y="-109404"/>
                    <a:pt x="1993256" y="-69256"/>
                    <a:pt x="2505932" y="0"/>
                  </a:cubicBezTo>
                  <a:cubicBezTo>
                    <a:pt x="2478954" y="197950"/>
                    <a:pt x="2479393" y="353942"/>
                    <a:pt x="2505932" y="674152"/>
                  </a:cubicBezTo>
                  <a:cubicBezTo>
                    <a:pt x="2144589" y="725072"/>
                    <a:pt x="1229823" y="599462"/>
                    <a:pt x="0" y="674152"/>
                  </a:cubicBezTo>
                  <a:cubicBezTo>
                    <a:pt x="39533" y="557665"/>
                    <a:pt x="-43001" y="13150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2">
                  <a:lumMod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C61AB6B-D90C-0248-B821-6F43641082E7}"/>
                </a:ext>
              </a:extLst>
            </p:cNvPr>
            <p:cNvSpPr/>
            <p:nvPr/>
          </p:nvSpPr>
          <p:spPr>
            <a:xfrm>
              <a:off x="4723815" y="5312922"/>
              <a:ext cx="2505932" cy="674152"/>
            </a:xfrm>
            <a:custGeom>
              <a:avLst/>
              <a:gdLst>
                <a:gd name="connsiteX0" fmla="*/ 0 w 2505932"/>
                <a:gd name="connsiteY0" fmla="*/ 0 h 674152"/>
                <a:gd name="connsiteX1" fmla="*/ 2505932 w 2505932"/>
                <a:gd name="connsiteY1" fmla="*/ 0 h 674152"/>
                <a:gd name="connsiteX2" fmla="*/ 2505932 w 2505932"/>
                <a:gd name="connsiteY2" fmla="*/ 674152 h 674152"/>
                <a:gd name="connsiteX3" fmla="*/ 0 w 2505932"/>
                <a:gd name="connsiteY3" fmla="*/ 674152 h 674152"/>
                <a:gd name="connsiteX4" fmla="*/ 0 w 2505932"/>
                <a:gd name="connsiteY4" fmla="*/ 0 h 67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5932" h="674152" extrusionOk="0">
                  <a:moveTo>
                    <a:pt x="0" y="0"/>
                  </a:moveTo>
                  <a:cubicBezTo>
                    <a:pt x="679249" y="-109404"/>
                    <a:pt x="1993256" y="-69256"/>
                    <a:pt x="2505932" y="0"/>
                  </a:cubicBezTo>
                  <a:cubicBezTo>
                    <a:pt x="2478954" y="197950"/>
                    <a:pt x="2479393" y="353942"/>
                    <a:pt x="2505932" y="674152"/>
                  </a:cubicBezTo>
                  <a:cubicBezTo>
                    <a:pt x="2144589" y="725072"/>
                    <a:pt x="1229823" y="599462"/>
                    <a:pt x="0" y="674152"/>
                  </a:cubicBezTo>
                  <a:cubicBezTo>
                    <a:pt x="39533" y="557665"/>
                    <a:pt x="-43001" y="13150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2">
                  <a:lumMod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82" name="Picture 4" descr="Prometheus for Users - RX-M Cloud Native Training &amp; Consulting">
              <a:extLst>
                <a:ext uri="{FF2B5EF4-FFF2-40B4-BE49-F238E27FC236}">
                  <a16:creationId xmlns:a16="http://schemas.microsoft.com/office/drawing/2014/main" id="{32C3F4B0-8759-A444-989E-96425AA3D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7807" y="5400667"/>
              <a:ext cx="742052" cy="45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10" descr="Modules">
              <a:extLst>
                <a:ext uri="{FF2B5EF4-FFF2-40B4-BE49-F238E27FC236}">
                  <a16:creationId xmlns:a16="http://schemas.microsoft.com/office/drawing/2014/main" id="{F4959941-9A96-444B-A65D-828B25193F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2932" y="4477094"/>
              <a:ext cx="431801" cy="43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484421A-7B12-8040-9712-AE64408430BF}"/>
                </a:ext>
              </a:extLst>
            </p:cNvPr>
            <p:cNvSpPr txBox="1"/>
            <p:nvPr/>
          </p:nvSpPr>
          <p:spPr>
            <a:xfrm>
              <a:off x="4943746" y="4523717"/>
              <a:ext cx="15435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>
                      <a:lumMod val="50000"/>
                    </a:schemeClr>
                  </a:solidFill>
                  <a:latin typeface="Bradley Hand ITC" panose="03070402050302030203" pitchFamily="66" charset="77"/>
                </a:rPr>
                <a:t>2. Grafana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2F28A70-7483-904F-9772-99C0A64019D0}"/>
                </a:ext>
              </a:extLst>
            </p:cNvPr>
            <p:cNvSpPr txBox="1"/>
            <p:nvPr/>
          </p:nvSpPr>
          <p:spPr>
            <a:xfrm>
              <a:off x="4844447" y="5421240"/>
              <a:ext cx="15435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>
                      <a:lumMod val="50000"/>
                    </a:schemeClr>
                  </a:solidFill>
                  <a:latin typeface="Bradley Hand ITC" panose="03070402050302030203" pitchFamily="66" charset="77"/>
                </a:rPr>
                <a:t>3. Prometheus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0EA35F2-CD8B-524A-B32F-70558AD2B0EC}"/>
                </a:ext>
              </a:extLst>
            </p:cNvPr>
            <p:cNvSpPr/>
            <p:nvPr/>
          </p:nvSpPr>
          <p:spPr>
            <a:xfrm>
              <a:off x="4275925" y="3938797"/>
              <a:ext cx="3296722" cy="2345609"/>
            </a:xfrm>
            <a:custGeom>
              <a:avLst/>
              <a:gdLst>
                <a:gd name="connsiteX0" fmla="*/ 0 w 3296722"/>
                <a:gd name="connsiteY0" fmla="*/ 0 h 2345609"/>
                <a:gd name="connsiteX1" fmla="*/ 3296722 w 3296722"/>
                <a:gd name="connsiteY1" fmla="*/ 0 h 2345609"/>
                <a:gd name="connsiteX2" fmla="*/ 3296722 w 3296722"/>
                <a:gd name="connsiteY2" fmla="*/ 2345609 h 2345609"/>
                <a:gd name="connsiteX3" fmla="*/ 0 w 3296722"/>
                <a:gd name="connsiteY3" fmla="*/ 2345609 h 2345609"/>
                <a:gd name="connsiteX4" fmla="*/ 0 w 3296722"/>
                <a:gd name="connsiteY4" fmla="*/ 0 h 234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722" h="2345609" extrusionOk="0">
                  <a:moveTo>
                    <a:pt x="0" y="0"/>
                  </a:moveTo>
                  <a:cubicBezTo>
                    <a:pt x="798156" y="-109404"/>
                    <a:pt x="2333377" y="-69256"/>
                    <a:pt x="3296722" y="0"/>
                  </a:cubicBezTo>
                  <a:cubicBezTo>
                    <a:pt x="3280027" y="452277"/>
                    <a:pt x="3374151" y="1212445"/>
                    <a:pt x="3296722" y="2345609"/>
                  </a:cubicBezTo>
                  <a:cubicBezTo>
                    <a:pt x="2823441" y="2396529"/>
                    <a:pt x="846958" y="2270919"/>
                    <a:pt x="0" y="2345609"/>
                  </a:cubicBezTo>
                  <a:cubicBezTo>
                    <a:pt x="127317" y="1762943"/>
                    <a:pt x="-72729" y="518489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2">
                  <a:lumMod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3BB784F-D46B-F24D-BAEA-D6AE42DB24B6}"/>
                </a:ext>
              </a:extLst>
            </p:cNvPr>
            <p:cNvSpPr txBox="1"/>
            <p:nvPr/>
          </p:nvSpPr>
          <p:spPr>
            <a:xfrm>
              <a:off x="4292469" y="3933370"/>
              <a:ext cx="25132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2">
                      <a:lumMod val="50000"/>
                    </a:schemeClr>
                  </a:solidFill>
                  <a:latin typeface="Bradley Hand ITC" panose="03070402050302030203" pitchFamily="66" charset="77"/>
                </a:rPr>
                <a:t>Customer B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5A244E9-D09E-D94E-B096-A26207EF4A6A}"/>
                </a:ext>
              </a:extLst>
            </p:cNvPr>
            <p:cNvSpPr txBox="1"/>
            <p:nvPr/>
          </p:nvSpPr>
          <p:spPr>
            <a:xfrm>
              <a:off x="3603768" y="4684794"/>
              <a:ext cx="629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50000"/>
                    </a:schemeClr>
                  </a:solidFill>
                  <a:latin typeface="Bradley Hand ITC" panose="03070402050302030203" pitchFamily="66" charset="77"/>
                </a:rPr>
                <a:t>3001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837C8BB-DBAE-3C47-93AA-577D0689AA51}"/>
                </a:ext>
              </a:extLst>
            </p:cNvPr>
            <p:cNvSpPr txBox="1"/>
            <p:nvPr/>
          </p:nvSpPr>
          <p:spPr>
            <a:xfrm>
              <a:off x="3646313" y="5452040"/>
              <a:ext cx="629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50000"/>
                    </a:schemeClr>
                  </a:solidFill>
                  <a:latin typeface="Bradley Hand ITC" panose="03070402050302030203" pitchFamily="66" charset="77"/>
                </a:rPr>
                <a:t>9091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2581083-1336-E64E-8908-664FDC4B913C}"/>
                </a:ext>
              </a:extLst>
            </p:cNvPr>
            <p:cNvSpPr txBox="1"/>
            <p:nvPr/>
          </p:nvSpPr>
          <p:spPr>
            <a:xfrm>
              <a:off x="8690890" y="1930412"/>
              <a:ext cx="25132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NAS/NFS</a:t>
              </a:r>
            </a:p>
          </p:txBody>
        </p:sp>
        <p:cxnSp>
          <p:nvCxnSpPr>
            <p:cNvPr id="92" name="Curved Connector 91">
              <a:extLst>
                <a:ext uri="{FF2B5EF4-FFF2-40B4-BE49-F238E27FC236}">
                  <a16:creationId xmlns:a16="http://schemas.microsoft.com/office/drawing/2014/main" id="{FCD3FA57-0C99-E64B-89FA-F59768409BE4}"/>
                </a:ext>
              </a:extLst>
            </p:cNvPr>
            <p:cNvCxnSpPr>
              <a:cxnSpLocks/>
              <a:stCxn id="48" idx="3"/>
              <a:endCxn id="64" idx="1"/>
            </p:cNvCxnSpPr>
            <p:nvPr/>
          </p:nvCxnSpPr>
          <p:spPr>
            <a:xfrm>
              <a:off x="7170220" y="1935897"/>
              <a:ext cx="1379003" cy="1889496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8A6DC048-BB1E-AE4D-AB87-C12CED588C32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7170220" y="2875697"/>
              <a:ext cx="1379003" cy="1165217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urved Connector 104">
              <a:extLst>
                <a:ext uri="{FF2B5EF4-FFF2-40B4-BE49-F238E27FC236}">
                  <a16:creationId xmlns:a16="http://schemas.microsoft.com/office/drawing/2014/main" id="{ECE28BA1-44EC-594E-A65E-CDBA9EEE0BB7}"/>
                </a:ext>
              </a:extLst>
            </p:cNvPr>
            <p:cNvCxnSpPr>
              <a:cxnSpLocks/>
              <a:stCxn id="65" idx="3"/>
            </p:cNvCxnSpPr>
            <p:nvPr/>
          </p:nvCxnSpPr>
          <p:spPr>
            <a:xfrm flipV="1">
              <a:off x="7229747" y="4373122"/>
              <a:ext cx="1319476" cy="337076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urved Connector 105">
              <a:extLst>
                <a:ext uri="{FF2B5EF4-FFF2-40B4-BE49-F238E27FC236}">
                  <a16:creationId xmlns:a16="http://schemas.microsoft.com/office/drawing/2014/main" id="{3972F8B2-D922-3848-9756-2C1B029DD056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 flipV="1">
              <a:off x="7229747" y="4589035"/>
              <a:ext cx="1319476" cy="1060963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7C88530-9B0D-F94F-8EA9-9046F015DF3F}"/>
                </a:ext>
              </a:extLst>
            </p:cNvPr>
            <p:cNvSpPr txBox="1"/>
            <p:nvPr/>
          </p:nvSpPr>
          <p:spPr>
            <a:xfrm>
              <a:off x="9595800" y="2818387"/>
              <a:ext cx="1341780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Customer A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C11E34-A8F5-E945-822A-316EA1583521}"/>
                </a:ext>
              </a:extLst>
            </p:cNvPr>
            <p:cNvSpPr txBox="1"/>
            <p:nvPr/>
          </p:nvSpPr>
          <p:spPr>
            <a:xfrm>
              <a:off x="9933283" y="3260374"/>
              <a:ext cx="1716478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grafana/conf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82FC6F2-47B3-7041-8B21-0F032975CC32}"/>
                </a:ext>
              </a:extLst>
            </p:cNvPr>
            <p:cNvSpPr txBox="1"/>
            <p:nvPr/>
          </p:nvSpPr>
          <p:spPr>
            <a:xfrm>
              <a:off x="9933283" y="3702360"/>
              <a:ext cx="1716478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prometheus-data</a:t>
              </a: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CBB646F2-DB92-8446-97A8-FDD4595E457D}"/>
                </a:ext>
              </a:extLst>
            </p:cNvPr>
            <p:cNvCxnSpPr>
              <a:cxnSpLocks/>
              <a:endCxn id="109" idx="1"/>
            </p:cNvCxnSpPr>
            <p:nvPr/>
          </p:nvCxnSpPr>
          <p:spPr>
            <a:xfrm rot="16200000" flipH="1">
              <a:off x="9704747" y="3201115"/>
              <a:ext cx="272710" cy="184361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Elbow Connector 110">
              <a:extLst>
                <a:ext uri="{FF2B5EF4-FFF2-40B4-BE49-F238E27FC236}">
                  <a16:creationId xmlns:a16="http://schemas.microsoft.com/office/drawing/2014/main" id="{3B991ACD-8B84-ED43-9421-3A3BAB12FDFD}"/>
                </a:ext>
              </a:extLst>
            </p:cNvPr>
            <p:cNvCxnSpPr>
              <a:cxnSpLocks/>
              <a:endCxn id="110" idx="1"/>
            </p:cNvCxnSpPr>
            <p:nvPr/>
          </p:nvCxnSpPr>
          <p:spPr>
            <a:xfrm rot="16200000" flipH="1">
              <a:off x="9619781" y="3558135"/>
              <a:ext cx="442642" cy="184362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F472D5C-CC15-8A4B-B558-3C267084CE4E}"/>
                </a:ext>
              </a:extLst>
            </p:cNvPr>
            <p:cNvSpPr txBox="1"/>
            <p:nvPr/>
          </p:nvSpPr>
          <p:spPr>
            <a:xfrm>
              <a:off x="9595800" y="4331061"/>
              <a:ext cx="1341780" cy="338554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  <a:latin typeface="Bradley Hand ITC" panose="03070402050302030203" pitchFamily="66" charset="77"/>
                </a:rPr>
                <a:t>Customer B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3E859CD-18C8-9247-B783-AF03B75287ED}"/>
                </a:ext>
              </a:extLst>
            </p:cNvPr>
            <p:cNvSpPr txBox="1"/>
            <p:nvPr/>
          </p:nvSpPr>
          <p:spPr>
            <a:xfrm>
              <a:off x="9933283" y="4773048"/>
              <a:ext cx="1716478" cy="338554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  <a:latin typeface="Bradley Hand ITC" panose="03070402050302030203" pitchFamily="66" charset="77"/>
                </a:rPr>
                <a:t>grafana/conf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0CA5D6F-62F4-CE46-9CDA-06C1BC0B7D02}"/>
                </a:ext>
              </a:extLst>
            </p:cNvPr>
            <p:cNvSpPr txBox="1"/>
            <p:nvPr/>
          </p:nvSpPr>
          <p:spPr>
            <a:xfrm>
              <a:off x="9933283" y="5215034"/>
              <a:ext cx="1716478" cy="338554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  <a:latin typeface="Bradley Hand ITC" panose="03070402050302030203" pitchFamily="66" charset="77"/>
                </a:rPr>
                <a:t>prometheus-data</a:t>
              </a:r>
            </a:p>
          </p:txBody>
        </p:sp>
        <p:cxnSp>
          <p:nvCxnSpPr>
            <p:cNvPr id="115" name="Elbow Connector 114">
              <a:extLst>
                <a:ext uri="{FF2B5EF4-FFF2-40B4-BE49-F238E27FC236}">
                  <a16:creationId xmlns:a16="http://schemas.microsoft.com/office/drawing/2014/main" id="{2DCE78AD-1015-394A-B705-F36F28BB47ED}"/>
                </a:ext>
              </a:extLst>
            </p:cNvPr>
            <p:cNvCxnSpPr>
              <a:cxnSpLocks/>
              <a:endCxn id="113" idx="1"/>
            </p:cNvCxnSpPr>
            <p:nvPr/>
          </p:nvCxnSpPr>
          <p:spPr>
            <a:xfrm rot="16200000" flipH="1">
              <a:off x="9704747" y="4713789"/>
              <a:ext cx="272710" cy="184361"/>
            </a:xfrm>
            <a:prstGeom prst="bentConnector2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Elbow Connector 115">
              <a:extLst>
                <a:ext uri="{FF2B5EF4-FFF2-40B4-BE49-F238E27FC236}">
                  <a16:creationId xmlns:a16="http://schemas.microsoft.com/office/drawing/2014/main" id="{6D4ADE9A-066B-AB41-9CAF-2744DA5059F3}"/>
                </a:ext>
              </a:extLst>
            </p:cNvPr>
            <p:cNvCxnSpPr>
              <a:cxnSpLocks/>
              <a:endCxn id="114" idx="1"/>
            </p:cNvCxnSpPr>
            <p:nvPr/>
          </p:nvCxnSpPr>
          <p:spPr>
            <a:xfrm rot="16200000" flipH="1">
              <a:off x="9619781" y="5070809"/>
              <a:ext cx="442642" cy="184362"/>
            </a:xfrm>
            <a:prstGeom prst="bentConnector2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FD6E1D4-313C-B045-9BB1-B12C3EC9B06E}"/>
                </a:ext>
              </a:extLst>
            </p:cNvPr>
            <p:cNvSpPr txBox="1"/>
            <p:nvPr/>
          </p:nvSpPr>
          <p:spPr>
            <a:xfrm>
              <a:off x="9249534" y="2342401"/>
              <a:ext cx="1341780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Root</a:t>
              </a:r>
            </a:p>
          </p:txBody>
        </p:sp>
        <p:cxnSp>
          <p:nvCxnSpPr>
            <p:cNvPr id="120" name="Elbow Connector 119">
              <a:extLst>
                <a:ext uri="{FF2B5EF4-FFF2-40B4-BE49-F238E27FC236}">
                  <a16:creationId xmlns:a16="http://schemas.microsoft.com/office/drawing/2014/main" id="{BE32451A-101F-BA43-BE37-A7ADB406133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358481" y="2725129"/>
              <a:ext cx="272710" cy="184361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B477AAA8-FB19-6C45-AE2A-426D7E28DE70}"/>
                </a:ext>
              </a:extLst>
            </p:cNvPr>
            <p:cNvCxnSpPr>
              <a:cxnSpLocks/>
              <a:endCxn id="112" idx="1"/>
            </p:cNvCxnSpPr>
            <p:nvPr/>
          </p:nvCxnSpPr>
          <p:spPr>
            <a:xfrm rot="16200000" flipH="1">
              <a:off x="8725276" y="3629814"/>
              <a:ext cx="1546674" cy="194373"/>
            </a:xfrm>
            <a:prstGeom prst="bentConnector2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81076FA-2F59-4049-A6CF-3267EB9DA24D}"/>
                </a:ext>
              </a:extLst>
            </p:cNvPr>
            <p:cNvCxnSpPr>
              <a:cxnSpLocks/>
            </p:cNvCxnSpPr>
            <p:nvPr/>
          </p:nvCxnSpPr>
          <p:spPr>
            <a:xfrm>
              <a:off x="3476864" y="1142896"/>
              <a:ext cx="0" cy="5125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586B2EB-7132-1A47-B220-F5FFC6F43C6F}"/>
                </a:ext>
              </a:extLst>
            </p:cNvPr>
            <p:cNvSpPr/>
            <p:nvPr/>
          </p:nvSpPr>
          <p:spPr>
            <a:xfrm>
              <a:off x="405431" y="4180353"/>
              <a:ext cx="2832300" cy="1630706"/>
            </a:xfrm>
            <a:custGeom>
              <a:avLst/>
              <a:gdLst>
                <a:gd name="connsiteX0" fmla="*/ 0 w 2832300"/>
                <a:gd name="connsiteY0" fmla="*/ 0 h 1630706"/>
                <a:gd name="connsiteX1" fmla="*/ 2832300 w 2832300"/>
                <a:gd name="connsiteY1" fmla="*/ 0 h 1630706"/>
                <a:gd name="connsiteX2" fmla="*/ 2832300 w 2832300"/>
                <a:gd name="connsiteY2" fmla="*/ 1630706 h 1630706"/>
                <a:gd name="connsiteX3" fmla="*/ 0 w 2832300"/>
                <a:gd name="connsiteY3" fmla="*/ 1630706 h 1630706"/>
                <a:gd name="connsiteX4" fmla="*/ 0 w 2832300"/>
                <a:gd name="connsiteY4" fmla="*/ 0 h 163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2300" h="1630706" extrusionOk="0">
                  <a:moveTo>
                    <a:pt x="0" y="0"/>
                  </a:moveTo>
                  <a:cubicBezTo>
                    <a:pt x="807138" y="-109404"/>
                    <a:pt x="2250129" y="-69256"/>
                    <a:pt x="2832300" y="0"/>
                  </a:cubicBezTo>
                  <a:cubicBezTo>
                    <a:pt x="2916088" y="781789"/>
                    <a:pt x="2716238" y="1390827"/>
                    <a:pt x="2832300" y="1630706"/>
                  </a:cubicBezTo>
                  <a:cubicBezTo>
                    <a:pt x="1883962" y="1681626"/>
                    <a:pt x="341502" y="1556016"/>
                    <a:pt x="0" y="1630706"/>
                  </a:cubicBezTo>
                  <a:cubicBezTo>
                    <a:pt x="41341" y="1411394"/>
                    <a:pt x="-110411" y="326268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1379A17-A93A-E444-AC7F-E012473FE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510" y="3504300"/>
              <a:ext cx="3089364" cy="180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DFF89E9-E2BA-5C41-BC12-5DB5CF9D6436}"/>
                </a:ext>
              </a:extLst>
            </p:cNvPr>
            <p:cNvSpPr txBox="1"/>
            <p:nvPr/>
          </p:nvSpPr>
          <p:spPr>
            <a:xfrm>
              <a:off x="659342" y="1582520"/>
              <a:ext cx="1437559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Remedy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0483C2B-76C2-654D-A861-848CE4DADF3E}"/>
                </a:ext>
              </a:extLst>
            </p:cNvPr>
            <p:cNvSpPr txBox="1"/>
            <p:nvPr/>
          </p:nvSpPr>
          <p:spPr>
            <a:xfrm>
              <a:off x="621050" y="4273890"/>
              <a:ext cx="2041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Device / Endpoint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6903818-AFB3-6E49-9111-9BF421D1768D}"/>
                </a:ext>
              </a:extLst>
            </p:cNvPr>
            <p:cNvSpPr/>
            <p:nvPr/>
          </p:nvSpPr>
          <p:spPr>
            <a:xfrm>
              <a:off x="757506" y="4762757"/>
              <a:ext cx="2218625" cy="674152"/>
            </a:xfrm>
            <a:custGeom>
              <a:avLst/>
              <a:gdLst>
                <a:gd name="connsiteX0" fmla="*/ 0 w 2218625"/>
                <a:gd name="connsiteY0" fmla="*/ 0 h 674152"/>
                <a:gd name="connsiteX1" fmla="*/ 2218625 w 2218625"/>
                <a:gd name="connsiteY1" fmla="*/ 0 h 674152"/>
                <a:gd name="connsiteX2" fmla="*/ 2218625 w 2218625"/>
                <a:gd name="connsiteY2" fmla="*/ 674152 h 674152"/>
                <a:gd name="connsiteX3" fmla="*/ 0 w 2218625"/>
                <a:gd name="connsiteY3" fmla="*/ 674152 h 674152"/>
                <a:gd name="connsiteX4" fmla="*/ 0 w 2218625"/>
                <a:gd name="connsiteY4" fmla="*/ 0 h 67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8625" h="674152" extrusionOk="0">
                  <a:moveTo>
                    <a:pt x="0" y="0"/>
                  </a:moveTo>
                  <a:cubicBezTo>
                    <a:pt x="389347" y="-109404"/>
                    <a:pt x="1539790" y="-69256"/>
                    <a:pt x="2218625" y="0"/>
                  </a:cubicBezTo>
                  <a:cubicBezTo>
                    <a:pt x="2191647" y="197950"/>
                    <a:pt x="2192086" y="353942"/>
                    <a:pt x="2218625" y="674152"/>
                  </a:cubicBezTo>
                  <a:cubicBezTo>
                    <a:pt x="1409286" y="725072"/>
                    <a:pt x="979363" y="599462"/>
                    <a:pt x="0" y="674152"/>
                  </a:cubicBezTo>
                  <a:cubicBezTo>
                    <a:pt x="39533" y="557665"/>
                    <a:pt x="-43001" y="13150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2">
                  <a:lumMod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8D95861-CF31-F947-AAC9-C65D743815A9}"/>
                </a:ext>
              </a:extLst>
            </p:cNvPr>
            <p:cNvSpPr txBox="1"/>
            <p:nvPr/>
          </p:nvSpPr>
          <p:spPr>
            <a:xfrm>
              <a:off x="878140" y="4871075"/>
              <a:ext cx="112056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>
                      <a:lumMod val="50000"/>
                    </a:schemeClr>
                  </a:solidFill>
                  <a:latin typeface="Bradley Hand ITC" panose="03070402050302030203" pitchFamily="66" charset="77"/>
                </a:rPr>
                <a:t>4. Exporter</a:t>
              </a:r>
            </a:p>
          </p:txBody>
        </p:sp>
        <p:pic>
          <p:nvPicPr>
            <p:cNvPr id="69" name="Picture 4" descr="Prometheus for Users - RX-M Cloud Native Training &amp; Consulting">
              <a:extLst>
                <a:ext uri="{FF2B5EF4-FFF2-40B4-BE49-F238E27FC236}">
                  <a16:creationId xmlns:a16="http://schemas.microsoft.com/office/drawing/2014/main" id="{7A6C5AF0-ADC0-AD4C-B757-2F69F69078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2997" y="4838992"/>
              <a:ext cx="742052" cy="454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8E6B6EE-65E0-0E4A-911D-2930FAB61689}"/>
                </a:ext>
              </a:extLst>
            </p:cNvPr>
            <p:cNvSpPr/>
            <p:nvPr/>
          </p:nvSpPr>
          <p:spPr>
            <a:xfrm>
              <a:off x="757506" y="2037834"/>
              <a:ext cx="2218625" cy="674152"/>
            </a:xfrm>
            <a:custGeom>
              <a:avLst/>
              <a:gdLst>
                <a:gd name="connsiteX0" fmla="*/ 0 w 2218625"/>
                <a:gd name="connsiteY0" fmla="*/ 0 h 674152"/>
                <a:gd name="connsiteX1" fmla="*/ 2218625 w 2218625"/>
                <a:gd name="connsiteY1" fmla="*/ 0 h 674152"/>
                <a:gd name="connsiteX2" fmla="*/ 2218625 w 2218625"/>
                <a:gd name="connsiteY2" fmla="*/ 674152 h 674152"/>
                <a:gd name="connsiteX3" fmla="*/ 0 w 2218625"/>
                <a:gd name="connsiteY3" fmla="*/ 674152 h 674152"/>
                <a:gd name="connsiteX4" fmla="*/ 0 w 2218625"/>
                <a:gd name="connsiteY4" fmla="*/ 0 h 67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8625" h="674152" extrusionOk="0">
                  <a:moveTo>
                    <a:pt x="0" y="0"/>
                  </a:moveTo>
                  <a:cubicBezTo>
                    <a:pt x="389347" y="-109404"/>
                    <a:pt x="1539790" y="-69256"/>
                    <a:pt x="2218625" y="0"/>
                  </a:cubicBezTo>
                  <a:cubicBezTo>
                    <a:pt x="2191647" y="197950"/>
                    <a:pt x="2192086" y="353942"/>
                    <a:pt x="2218625" y="674152"/>
                  </a:cubicBezTo>
                  <a:cubicBezTo>
                    <a:pt x="1409286" y="725072"/>
                    <a:pt x="979363" y="599462"/>
                    <a:pt x="0" y="674152"/>
                  </a:cubicBezTo>
                  <a:cubicBezTo>
                    <a:pt x="39533" y="557665"/>
                    <a:pt x="-43001" y="13150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2">
                  <a:lumMod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F3F3A11-74BB-BE4F-86F2-1E6288FA474E}"/>
                </a:ext>
              </a:extLst>
            </p:cNvPr>
            <p:cNvSpPr txBox="1"/>
            <p:nvPr/>
          </p:nvSpPr>
          <p:spPr>
            <a:xfrm>
              <a:off x="714961" y="2205633"/>
              <a:ext cx="2086283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  <a:latin typeface="Bradley Hand ITC" panose="03070402050302030203" pitchFamily="66" charset="77"/>
                </a:rPr>
                <a:t>1. OPS:Device Details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6C8CF11-1D6D-3840-B710-61FA149B2037}"/>
                </a:ext>
              </a:extLst>
            </p:cNvPr>
            <p:cNvSpPr/>
            <p:nvPr/>
          </p:nvSpPr>
          <p:spPr>
            <a:xfrm>
              <a:off x="405431" y="1426346"/>
              <a:ext cx="2832300" cy="1630706"/>
            </a:xfrm>
            <a:custGeom>
              <a:avLst/>
              <a:gdLst>
                <a:gd name="connsiteX0" fmla="*/ 0 w 2832300"/>
                <a:gd name="connsiteY0" fmla="*/ 0 h 1630706"/>
                <a:gd name="connsiteX1" fmla="*/ 2832300 w 2832300"/>
                <a:gd name="connsiteY1" fmla="*/ 0 h 1630706"/>
                <a:gd name="connsiteX2" fmla="*/ 2832300 w 2832300"/>
                <a:gd name="connsiteY2" fmla="*/ 1630706 h 1630706"/>
                <a:gd name="connsiteX3" fmla="*/ 0 w 2832300"/>
                <a:gd name="connsiteY3" fmla="*/ 1630706 h 1630706"/>
                <a:gd name="connsiteX4" fmla="*/ 0 w 2832300"/>
                <a:gd name="connsiteY4" fmla="*/ 0 h 163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2300" h="1630706" extrusionOk="0">
                  <a:moveTo>
                    <a:pt x="0" y="0"/>
                  </a:moveTo>
                  <a:cubicBezTo>
                    <a:pt x="807138" y="-109404"/>
                    <a:pt x="2250129" y="-69256"/>
                    <a:pt x="2832300" y="0"/>
                  </a:cubicBezTo>
                  <a:cubicBezTo>
                    <a:pt x="2916088" y="781789"/>
                    <a:pt x="2716238" y="1390827"/>
                    <a:pt x="2832300" y="1630706"/>
                  </a:cubicBezTo>
                  <a:cubicBezTo>
                    <a:pt x="1883962" y="1681626"/>
                    <a:pt x="341502" y="1556016"/>
                    <a:pt x="0" y="1630706"/>
                  </a:cubicBezTo>
                  <a:cubicBezTo>
                    <a:pt x="41341" y="1411394"/>
                    <a:pt x="-110411" y="326268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73" name="Curved Connector 72">
              <a:extLst>
                <a:ext uri="{FF2B5EF4-FFF2-40B4-BE49-F238E27FC236}">
                  <a16:creationId xmlns:a16="http://schemas.microsoft.com/office/drawing/2014/main" id="{04DA8CCF-55ED-2A49-AE1E-384282664295}"/>
                </a:ext>
              </a:extLst>
            </p:cNvPr>
            <p:cNvCxnSpPr>
              <a:cxnSpLocks/>
              <a:stCxn id="66" idx="2"/>
              <a:endCxn id="67" idx="2"/>
            </p:cNvCxnSpPr>
            <p:nvPr/>
          </p:nvCxnSpPr>
          <p:spPr>
            <a:xfrm rot="5400000" flipH="1">
              <a:off x="3646717" y="3657011"/>
              <a:ext cx="550165" cy="4109962"/>
            </a:xfrm>
            <a:prstGeom prst="curvedConnector3">
              <a:avLst>
                <a:gd name="adj1" fmla="val -41551"/>
              </a:avLst>
            </a:prstGeom>
            <a:ln w="15875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urved Connector 73">
              <a:extLst>
                <a:ext uri="{FF2B5EF4-FFF2-40B4-BE49-F238E27FC236}">
                  <a16:creationId xmlns:a16="http://schemas.microsoft.com/office/drawing/2014/main" id="{C2925731-C4B0-FF4F-9621-AB10BEED984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714200" y="4750443"/>
              <a:ext cx="12700" cy="939800"/>
            </a:xfrm>
            <a:prstGeom prst="curvedConnector3">
              <a:avLst>
                <a:gd name="adj1" fmla="val 1800000"/>
              </a:avLst>
            </a:prstGeom>
            <a:ln w="15875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Multiply 1">
              <a:extLst>
                <a:ext uri="{FF2B5EF4-FFF2-40B4-BE49-F238E27FC236}">
                  <a16:creationId xmlns:a16="http://schemas.microsoft.com/office/drawing/2014/main" id="{01673565-67FD-1546-82A4-68312107EEA1}"/>
                </a:ext>
              </a:extLst>
            </p:cNvPr>
            <p:cNvSpPr/>
            <p:nvPr/>
          </p:nvSpPr>
          <p:spPr>
            <a:xfrm>
              <a:off x="2675049" y="1867152"/>
              <a:ext cx="458872" cy="427147"/>
            </a:xfrm>
            <a:prstGeom prst="mathMultiply">
              <a:avLst/>
            </a:prstGeom>
            <a:solidFill>
              <a:srgbClr val="67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Multiply 77">
              <a:extLst>
                <a:ext uri="{FF2B5EF4-FFF2-40B4-BE49-F238E27FC236}">
                  <a16:creationId xmlns:a16="http://schemas.microsoft.com/office/drawing/2014/main" id="{0E5EA063-406F-D941-BA0F-FBA3BE723C20}"/>
                </a:ext>
              </a:extLst>
            </p:cNvPr>
            <p:cNvSpPr/>
            <p:nvPr/>
          </p:nvSpPr>
          <p:spPr>
            <a:xfrm>
              <a:off x="2695222" y="4592395"/>
              <a:ext cx="458872" cy="427147"/>
            </a:xfrm>
            <a:prstGeom prst="mathMultiply">
              <a:avLst/>
            </a:prstGeom>
            <a:solidFill>
              <a:srgbClr val="67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Multiply 74">
              <a:extLst>
                <a:ext uri="{FF2B5EF4-FFF2-40B4-BE49-F238E27FC236}">
                  <a16:creationId xmlns:a16="http://schemas.microsoft.com/office/drawing/2014/main" id="{FA48C39D-8378-A14F-98D2-9B195BD06AAE}"/>
                </a:ext>
              </a:extLst>
            </p:cNvPr>
            <p:cNvSpPr/>
            <p:nvPr/>
          </p:nvSpPr>
          <p:spPr>
            <a:xfrm>
              <a:off x="6967540" y="4205160"/>
              <a:ext cx="458872" cy="427147"/>
            </a:xfrm>
            <a:prstGeom prst="mathMultiply">
              <a:avLst/>
            </a:prstGeom>
            <a:solidFill>
              <a:srgbClr val="67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6" name="Multiply 75">
              <a:extLst>
                <a:ext uri="{FF2B5EF4-FFF2-40B4-BE49-F238E27FC236}">
                  <a16:creationId xmlns:a16="http://schemas.microsoft.com/office/drawing/2014/main" id="{3224A8BC-7509-544B-8B6C-51C78B7FEB55}"/>
                </a:ext>
              </a:extLst>
            </p:cNvPr>
            <p:cNvSpPr/>
            <p:nvPr/>
          </p:nvSpPr>
          <p:spPr>
            <a:xfrm>
              <a:off x="6959905" y="5143755"/>
              <a:ext cx="458872" cy="427147"/>
            </a:xfrm>
            <a:prstGeom prst="mathMultiply">
              <a:avLst/>
            </a:prstGeom>
            <a:solidFill>
              <a:srgbClr val="67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9" name="Multiply 78">
              <a:extLst>
                <a:ext uri="{FF2B5EF4-FFF2-40B4-BE49-F238E27FC236}">
                  <a16:creationId xmlns:a16="http://schemas.microsoft.com/office/drawing/2014/main" id="{403DAC11-34EF-1444-A050-9293276B3442}"/>
                </a:ext>
              </a:extLst>
            </p:cNvPr>
            <p:cNvSpPr/>
            <p:nvPr/>
          </p:nvSpPr>
          <p:spPr>
            <a:xfrm>
              <a:off x="7273117" y="3749718"/>
              <a:ext cx="458872" cy="427147"/>
            </a:xfrm>
            <a:prstGeom prst="mathMultiply">
              <a:avLst/>
            </a:prstGeom>
            <a:solidFill>
              <a:srgbClr val="67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7" name="Multiply 76">
              <a:extLst>
                <a:ext uri="{FF2B5EF4-FFF2-40B4-BE49-F238E27FC236}">
                  <a16:creationId xmlns:a16="http://schemas.microsoft.com/office/drawing/2014/main" id="{BEBDE2F2-CE92-2743-A163-10B02A3AAAE9}"/>
                </a:ext>
              </a:extLst>
            </p:cNvPr>
            <p:cNvSpPr/>
            <p:nvPr/>
          </p:nvSpPr>
          <p:spPr>
            <a:xfrm>
              <a:off x="10704141" y="4155933"/>
              <a:ext cx="458872" cy="427147"/>
            </a:xfrm>
            <a:prstGeom prst="mathMultiply">
              <a:avLst/>
            </a:prstGeom>
            <a:solidFill>
              <a:srgbClr val="67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0877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C7448D-A908-5D49-9F99-EEC256E7830B}"/>
              </a:ext>
            </a:extLst>
          </p:cNvPr>
          <p:cNvSpPr txBox="1"/>
          <p:nvPr/>
        </p:nvSpPr>
        <p:spPr>
          <a:xfrm>
            <a:off x="2782171" y="3136612"/>
            <a:ext cx="6627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50380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EF90E4-5AD1-CC43-B5BB-8C2FB50A7445}"/>
              </a:ext>
            </a:extLst>
          </p:cNvPr>
          <p:cNvSpPr txBox="1"/>
          <p:nvPr/>
        </p:nvSpPr>
        <p:spPr>
          <a:xfrm>
            <a:off x="339011" y="298066"/>
            <a:ext cx="7902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radley Hand" pitchFamily="2" charset="77"/>
              </a:rPr>
              <a:t>Windows/Linux Monitoring POC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A5E67AD-DCC7-7348-AEFA-2715D46B39A2}"/>
              </a:ext>
            </a:extLst>
          </p:cNvPr>
          <p:cNvGrpSpPr/>
          <p:nvPr/>
        </p:nvGrpSpPr>
        <p:grpSpPr>
          <a:xfrm>
            <a:off x="323945" y="1250758"/>
            <a:ext cx="11427777" cy="5123794"/>
            <a:chOff x="323945" y="1250758"/>
            <a:chExt cx="11427777" cy="512379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9CC02F-D47E-7D40-AF1A-2C8268082DC2}"/>
                </a:ext>
              </a:extLst>
            </p:cNvPr>
            <p:cNvSpPr txBox="1"/>
            <p:nvPr/>
          </p:nvSpPr>
          <p:spPr>
            <a:xfrm>
              <a:off x="323945" y="3011696"/>
              <a:ext cx="25132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Horizon Health Dashboard</a:t>
              </a:r>
            </a:p>
          </p:txBody>
        </p:sp>
        <p:pic>
          <p:nvPicPr>
            <p:cNvPr id="10" name="Graphic 9" descr="Scatterplot">
              <a:extLst>
                <a:ext uri="{FF2B5EF4-FFF2-40B4-BE49-F238E27FC236}">
                  <a16:creationId xmlns:a16="http://schemas.microsoft.com/office/drawing/2014/main" id="{4B1615E6-9F23-7645-8059-ADB05D950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83911" y="3590734"/>
              <a:ext cx="931139" cy="931139"/>
            </a:xfrm>
            <a:prstGeom prst="rect">
              <a:avLst/>
            </a:prstGeom>
          </p:spPr>
        </p:pic>
        <p:pic>
          <p:nvPicPr>
            <p:cNvPr id="11" name="Graphic 10" descr="Bar graph with upward trend">
              <a:extLst>
                <a:ext uri="{FF2B5EF4-FFF2-40B4-BE49-F238E27FC236}">
                  <a16:creationId xmlns:a16="http://schemas.microsoft.com/office/drawing/2014/main" id="{7C8B29DC-BDA2-F04F-A53F-E499B8518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6474" y="3597767"/>
              <a:ext cx="931139" cy="93113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262E5D-50DF-E14F-AD2A-D33B71915336}"/>
                </a:ext>
              </a:extLst>
            </p:cNvPr>
            <p:cNvSpPr/>
            <p:nvPr/>
          </p:nvSpPr>
          <p:spPr>
            <a:xfrm>
              <a:off x="4311437" y="2740543"/>
              <a:ext cx="1023915" cy="678215"/>
            </a:xfrm>
            <a:custGeom>
              <a:avLst/>
              <a:gdLst>
                <a:gd name="connsiteX0" fmla="*/ 0 w 1023915"/>
                <a:gd name="connsiteY0" fmla="*/ 0 h 678215"/>
                <a:gd name="connsiteX1" fmla="*/ 1023915 w 1023915"/>
                <a:gd name="connsiteY1" fmla="*/ 0 h 678215"/>
                <a:gd name="connsiteX2" fmla="*/ 1023915 w 1023915"/>
                <a:gd name="connsiteY2" fmla="*/ 678215 h 678215"/>
                <a:gd name="connsiteX3" fmla="*/ 0 w 1023915"/>
                <a:gd name="connsiteY3" fmla="*/ 678215 h 678215"/>
                <a:gd name="connsiteX4" fmla="*/ 0 w 1023915"/>
                <a:gd name="connsiteY4" fmla="*/ 0 h 67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915" h="678215" extrusionOk="0">
                  <a:moveTo>
                    <a:pt x="0" y="0"/>
                  </a:moveTo>
                  <a:cubicBezTo>
                    <a:pt x="115722" y="-86326"/>
                    <a:pt x="844275" y="58594"/>
                    <a:pt x="1023915" y="0"/>
                  </a:cubicBezTo>
                  <a:cubicBezTo>
                    <a:pt x="1030735" y="190119"/>
                    <a:pt x="981280" y="558625"/>
                    <a:pt x="1023915" y="678215"/>
                  </a:cubicBezTo>
                  <a:cubicBezTo>
                    <a:pt x="521464" y="705501"/>
                    <a:pt x="452400" y="689543"/>
                    <a:pt x="0" y="678215"/>
                  </a:cubicBezTo>
                  <a:cubicBezTo>
                    <a:pt x="7927" y="578197"/>
                    <a:pt x="6076" y="214963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rgbClr val="EA5827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E6BDB8-3382-324C-A5C1-4F6830784CA5}"/>
                </a:ext>
              </a:extLst>
            </p:cNvPr>
            <p:cNvSpPr txBox="1"/>
            <p:nvPr/>
          </p:nvSpPr>
          <p:spPr>
            <a:xfrm>
              <a:off x="3847192" y="2127944"/>
              <a:ext cx="18417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Grafana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Container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D6B98F-D49B-B240-A097-FAE9D36751EC}"/>
                </a:ext>
              </a:extLst>
            </p:cNvPr>
            <p:cNvSpPr/>
            <p:nvPr/>
          </p:nvSpPr>
          <p:spPr>
            <a:xfrm>
              <a:off x="329221" y="2921018"/>
              <a:ext cx="2547725" cy="1940196"/>
            </a:xfrm>
            <a:custGeom>
              <a:avLst/>
              <a:gdLst>
                <a:gd name="connsiteX0" fmla="*/ 0 w 2547725"/>
                <a:gd name="connsiteY0" fmla="*/ 0 h 1940196"/>
                <a:gd name="connsiteX1" fmla="*/ 2547725 w 2547725"/>
                <a:gd name="connsiteY1" fmla="*/ 0 h 1940196"/>
                <a:gd name="connsiteX2" fmla="*/ 2547725 w 2547725"/>
                <a:gd name="connsiteY2" fmla="*/ 1940196 h 1940196"/>
                <a:gd name="connsiteX3" fmla="*/ 0 w 2547725"/>
                <a:gd name="connsiteY3" fmla="*/ 1940196 h 1940196"/>
                <a:gd name="connsiteX4" fmla="*/ 0 w 2547725"/>
                <a:gd name="connsiteY4" fmla="*/ 0 h 1940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7725" h="1940196" extrusionOk="0">
                  <a:moveTo>
                    <a:pt x="0" y="0"/>
                  </a:moveTo>
                  <a:cubicBezTo>
                    <a:pt x="727657" y="-109404"/>
                    <a:pt x="1315846" y="-69256"/>
                    <a:pt x="2547725" y="0"/>
                  </a:cubicBezTo>
                  <a:cubicBezTo>
                    <a:pt x="2531030" y="237009"/>
                    <a:pt x="2625154" y="1285940"/>
                    <a:pt x="2547725" y="1940196"/>
                  </a:cubicBezTo>
                  <a:cubicBezTo>
                    <a:pt x="1589733" y="1991116"/>
                    <a:pt x="428158" y="1865506"/>
                    <a:pt x="0" y="1940196"/>
                  </a:cubicBezTo>
                  <a:cubicBezTo>
                    <a:pt x="127317" y="1075210"/>
                    <a:pt x="-72729" y="955770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1AA84F00-7B3F-354D-8756-A253F709DB53}"/>
                </a:ext>
              </a:extLst>
            </p:cNvPr>
            <p:cNvCxnSpPr>
              <a:cxnSpLocks/>
              <a:stCxn id="20" idx="3"/>
              <a:endCxn id="95" idx="1"/>
            </p:cNvCxnSpPr>
            <p:nvPr/>
          </p:nvCxnSpPr>
          <p:spPr>
            <a:xfrm flipV="1">
              <a:off x="2876946" y="2929244"/>
              <a:ext cx="970246" cy="961872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6FA8D41-C4B0-1D4C-8AEA-2BDC61882F8C}"/>
                </a:ext>
              </a:extLst>
            </p:cNvPr>
            <p:cNvSpPr txBox="1"/>
            <p:nvPr/>
          </p:nvSpPr>
          <p:spPr>
            <a:xfrm>
              <a:off x="2670483" y="2277720"/>
              <a:ext cx="894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Request/Render</a:t>
              </a:r>
            </a:p>
          </p:txBody>
        </p:sp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EA4F39ED-87E3-C749-94B4-75B50CA95B8B}"/>
                </a:ext>
              </a:extLst>
            </p:cNvPr>
            <p:cNvCxnSpPr>
              <a:cxnSpLocks/>
              <a:stCxn id="17" idx="3"/>
              <a:endCxn id="127" idx="1"/>
            </p:cNvCxnSpPr>
            <p:nvPr/>
          </p:nvCxnSpPr>
          <p:spPr>
            <a:xfrm>
              <a:off x="5335352" y="3079651"/>
              <a:ext cx="1332654" cy="5912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Prometheus for Users - RX-M Cloud Native Training &amp; Consulting">
              <a:extLst>
                <a:ext uri="{FF2B5EF4-FFF2-40B4-BE49-F238E27FC236}">
                  <a16:creationId xmlns:a16="http://schemas.microsoft.com/office/drawing/2014/main" id="{2D516CE4-A168-6946-88B6-9AFF9C766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3223" y="2852398"/>
              <a:ext cx="742052" cy="45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E1C0E5-7D2F-F740-8138-6B6E42B33479}"/>
                </a:ext>
              </a:extLst>
            </p:cNvPr>
            <p:cNvSpPr txBox="1"/>
            <p:nvPr/>
          </p:nvSpPr>
          <p:spPr>
            <a:xfrm>
              <a:off x="9284326" y="1785607"/>
              <a:ext cx="1541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RHEL 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DEE4B7E-37B0-3D42-B694-98821AE87C79}"/>
                </a:ext>
              </a:extLst>
            </p:cNvPr>
            <p:cNvSpPr/>
            <p:nvPr/>
          </p:nvSpPr>
          <p:spPr>
            <a:xfrm>
              <a:off x="9179773" y="1700348"/>
              <a:ext cx="2547725" cy="1259393"/>
            </a:xfrm>
            <a:custGeom>
              <a:avLst/>
              <a:gdLst>
                <a:gd name="connsiteX0" fmla="*/ 0 w 2547725"/>
                <a:gd name="connsiteY0" fmla="*/ 0 h 1259393"/>
                <a:gd name="connsiteX1" fmla="*/ 2547725 w 2547725"/>
                <a:gd name="connsiteY1" fmla="*/ 0 h 1259393"/>
                <a:gd name="connsiteX2" fmla="*/ 2547725 w 2547725"/>
                <a:gd name="connsiteY2" fmla="*/ 1259393 h 1259393"/>
                <a:gd name="connsiteX3" fmla="*/ 0 w 2547725"/>
                <a:gd name="connsiteY3" fmla="*/ 1259393 h 1259393"/>
                <a:gd name="connsiteX4" fmla="*/ 0 w 2547725"/>
                <a:gd name="connsiteY4" fmla="*/ 0 h 125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7725" h="1259393" extrusionOk="0">
                  <a:moveTo>
                    <a:pt x="0" y="0"/>
                  </a:moveTo>
                  <a:cubicBezTo>
                    <a:pt x="727657" y="-109404"/>
                    <a:pt x="1315846" y="-69256"/>
                    <a:pt x="2547725" y="0"/>
                  </a:cubicBezTo>
                  <a:cubicBezTo>
                    <a:pt x="2438494" y="613071"/>
                    <a:pt x="2518242" y="1051979"/>
                    <a:pt x="2547725" y="1259393"/>
                  </a:cubicBezTo>
                  <a:cubicBezTo>
                    <a:pt x="1589733" y="1310313"/>
                    <a:pt x="428158" y="1184703"/>
                    <a:pt x="0" y="1259393"/>
                  </a:cubicBezTo>
                  <a:cubicBezTo>
                    <a:pt x="-16663" y="1048736"/>
                    <a:pt x="79963" y="49560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0062FF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95EBF63-934B-984E-8599-1414B3BAED8F}"/>
                </a:ext>
              </a:extLst>
            </p:cNvPr>
            <p:cNvSpPr/>
            <p:nvPr/>
          </p:nvSpPr>
          <p:spPr>
            <a:xfrm>
              <a:off x="9684902" y="2250818"/>
              <a:ext cx="1708028" cy="533553"/>
            </a:xfrm>
            <a:custGeom>
              <a:avLst/>
              <a:gdLst>
                <a:gd name="connsiteX0" fmla="*/ 0 w 1708028"/>
                <a:gd name="connsiteY0" fmla="*/ 0 h 533553"/>
                <a:gd name="connsiteX1" fmla="*/ 1708028 w 1708028"/>
                <a:gd name="connsiteY1" fmla="*/ 0 h 533553"/>
                <a:gd name="connsiteX2" fmla="*/ 1708028 w 1708028"/>
                <a:gd name="connsiteY2" fmla="*/ 533553 h 533553"/>
                <a:gd name="connsiteX3" fmla="*/ 0 w 1708028"/>
                <a:gd name="connsiteY3" fmla="*/ 533553 h 533553"/>
                <a:gd name="connsiteX4" fmla="*/ 0 w 1708028"/>
                <a:gd name="connsiteY4" fmla="*/ 0 h 53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8028" h="533553" extrusionOk="0">
                  <a:moveTo>
                    <a:pt x="0" y="0"/>
                  </a:moveTo>
                  <a:cubicBezTo>
                    <a:pt x="642582" y="-54753"/>
                    <a:pt x="917076" y="131229"/>
                    <a:pt x="1708028" y="0"/>
                  </a:cubicBezTo>
                  <a:cubicBezTo>
                    <a:pt x="1744475" y="190922"/>
                    <a:pt x="1715440" y="345323"/>
                    <a:pt x="1708028" y="533553"/>
                  </a:cubicBezTo>
                  <a:cubicBezTo>
                    <a:pt x="1090047" y="637123"/>
                    <a:pt x="196360" y="410680"/>
                    <a:pt x="0" y="533553"/>
                  </a:cubicBezTo>
                  <a:cubicBezTo>
                    <a:pt x="40690" y="278538"/>
                    <a:pt x="40007" y="16267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D5C9E5B-AAC0-2249-8082-41D9D293C01D}"/>
                </a:ext>
              </a:extLst>
            </p:cNvPr>
            <p:cNvSpPr txBox="1"/>
            <p:nvPr/>
          </p:nvSpPr>
          <p:spPr>
            <a:xfrm>
              <a:off x="9684901" y="2342225"/>
              <a:ext cx="1708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node_exporter:9100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4E1BAE0-1DE6-D843-A23D-20957A3C75D5}"/>
                </a:ext>
              </a:extLst>
            </p:cNvPr>
            <p:cNvSpPr txBox="1"/>
            <p:nvPr/>
          </p:nvSpPr>
          <p:spPr>
            <a:xfrm>
              <a:off x="9284326" y="5030506"/>
              <a:ext cx="1541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Windows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E4032C5-9E42-9843-AA40-6C401440AF4B}"/>
                </a:ext>
              </a:extLst>
            </p:cNvPr>
            <p:cNvSpPr/>
            <p:nvPr/>
          </p:nvSpPr>
          <p:spPr>
            <a:xfrm>
              <a:off x="9179773" y="4945247"/>
              <a:ext cx="2547725" cy="1259393"/>
            </a:xfrm>
            <a:custGeom>
              <a:avLst/>
              <a:gdLst>
                <a:gd name="connsiteX0" fmla="*/ 0 w 2547725"/>
                <a:gd name="connsiteY0" fmla="*/ 0 h 1259393"/>
                <a:gd name="connsiteX1" fmla="*/ 2547725 w 2547725"/>
                <a:gd name="connsiteY1" fmla="*/ 0 h 1259393"/>
                <a:gd name="connsiteX2" fmla="*/ 2547725 w 2547725"/>
                <a:gd name="connsiteY2" fmla="*/ 1259393 h 1259393"/>
                <a:gd name="connsiteX3" fmla="*/ 0 w 2547725"/>
                <a:gd name="connsiteY3" fmla="*/ 1259393 h 1259393"/>
                <a:gd name="connsiteX4" fmla="*/ 0 w 2547725"/>
                <a:gd name="connsiteY4" fmla="*/ 0 h 125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7725" h="1259393" extrusionOk="0">
                  <a:moveTo>
                    <a:pt x="0" y="0"/>
                  </a:moveTo>
                  <a:cubicBezTo>
                    <a:pt x="727657" y="-109404"/>
                    <a:pt x="1315846" y="-69256"/>
                    <a:pt x="2547725" y="0"/>
                  </a:cubicBezTo>
                  <a:cubicBezTo>
                    <a:pt x="2438494" y="613071"/>
                    <a:pt x="2518242" y="1051979"/>
                    <a:pt x="2547725" y="1259393"/>
                  </a:cubicBezTo>
                  <a:cubicBezTo>
                    <a:pt x="1589733" y="1310313"/>
                    <a:pt x="428158" y="1184703"/>
                    <a:pt x="0" y="1259393"/>
                  </a:cubicBezTo>
                  <a:cubicBezTo>
                    <a:pt x="-16663" y="1048736"/>
                    <a:pt x="79963" y="49560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0062FF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A05B908-5153-6C4F-A4CE-BFD1576E5121}"/>
                </a:ext>
              </a:extLst>
            </p:cNvPr>
            <p:cNvSpPr/>
            <p:nvPr/>
          </p:nvSpPr>
          <p:spPr>
            <a:xfrm>
              <a:off x="9491218" y="5476222"/>
              <a:ext cx="1965183" cy="533553"/>
            </a:xfrm>
            <a:custGeom>
              <a:avLst/>
              <a:gdLst>
                <a:gd name="connsiteX0" fmla="*/ 0 w 1965183"/>
                <a:gd name="connsiteY0" fmla="*/ 0 h 533553"/>
                <a:gd name="connsiteX1" fmla="*/ 1965183 w 1965183"/>
                <a:gd name="connsiteY1" fmla="*/ 0 h 533553"/>
                <a:gd name="connsiteX2" fmla="*/ 1965183 w 1965183"/>
                <a:gd name="connsiteY2" fmla="*/ 533553 h 533553"/>
                <a:gd name="connsiteX3" fmla="*/ 0 w 1965183"/>
                <a:gd name="connsiteY3" fmla="*/ 533553 h 533553"/>
                <a:gd name="connsiteX4" fmla="*/ 0 w 1965183"/>
                <a:gd name="connsiteY4" fmla="*/ 0 h 53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5183" h="533553" extrusionOk="0">
                  <a:moveTo>
                    <a:pt x="0" y="0"/>
                  </a:moveTo>
                  <a:cubicBezTo>
                    <a:pt x="813626" y="-109404"/>
                    <a:pt x="1198356" y="-69256"/>
                    <a:pt x="1965183" y="0"/>
                  </a:cubicBezTo>
                  <a:cubicBezTo>
                    <a:pt x="2001630" y="190922"/>
                    <a:pt x="1972595" y="345323"/>
                    <a:pt x="1965183" y="533553"/>
                  </a:cubicBezTo>
                  <a:cubicBezTo>
                    <a:pt x="1209522" y="584473"/>
                    <a:pt x="622794" y="458863"/>
                    <a:pt x="0" y="533553"/>
                  </a:cubicBezTo>
                  <a:cubicBezTo>
                    <a:pt x="40690" y="278538"/>
                    <a:pt x="40007" y="16267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CC82A1B-F958-9747-B099-C7CA89057EA6}"/>
                </a:ext>
              </a:extLst>
            </p:cNvPr>
            <p:cNvSpPr txBox="1"/>
            <p:nvPr/>
          </p:nvSpPr>
          <p:spPr>
            <a:xfrm>
              <a:off x="9463669" y="5580060"/>
              <a:ext cx="1971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windows_exporter:9182</a:t>
              </a:r>
            </a:p>
          </p:txBody>
        </p:sp>
        <p:cxnSp>
          <p:nvCxnSpPr>
            <p:cNvPr id="88" name="Curved Connector 87">
              <a:extLst>
                <a:ext uri="{FF2B5EF4-FFF2-40B4-BE49-F238E27FC236}">
                  <a16:creationId xmlns:a16="http://schemas.microsoft.com/office/drawing/2014/main" id="{15D6F4E6-3CA9-EC44-BD0E-196C048E23FB}"/>
                </a:ext>
              </a:extLst>
            </p:cNvPr>
            <p:cNvCxnSpPr>
              <a:cxnSpLocks/>
              <a:stCxn id="127" idx="3"/>
              <a:endCxn id="47" idx="1"/>
            </p:cNvCxnSpPr>
            <p:nvPr/>
          </p:nvCxnSpPr>
          <p:spPr>
            <a:xfrm flipV="1">
              <a:off x="7691921" y="2496114"/>
              <a:ext cx="1992980" cy="589449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urved Connector 90">
              <a:extLst>
                <a:ext uri="{FF2B5EF4-FFF2-40B4-BE49-F238E27FC236}">
                  <a16:creationId xmlns:a16="http://schemas.microsoft.com/office/drawing/2014/main" id="{35118DFF-B289-BB4D-A515-9F6B7370F9A9}"/>
                </a:ext>
              </a:extLst>
            </p:cNvPr>
            <p:cNvCxnSpPr>
              <a:cxnSpLocks/>
              <a:stCxn id="148" idx="3"/>
              <a:endCxn id="51" idx="1"/>
            </p:cNvCxnSpPr>
            <p:nvPr/>
          </p:nvCxnSpPr>
          <p:spPr>
            <a:xfrm>
              <a:off x="7787862" y="5178412"/>
              <a:ext cx="1703356" cy="564587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B511DFC-063A-8543-94BA-ED19E09902BE}"/>
                </a:ext>
              </a:extLst>
            </p:cNvPr>
            <p:cNvSpPr/>
            <p:nvPr/>
          </p:nvSpPr>
          <p:spPr>
            <a:xfrm>
              <a:off x="3847192" y="2082939"/>
              <a:ext cx="1813392" cy="1692610"/>
            </a:xfrm>
            <a:custGeom>
              <a:avLst/>
              <a:gdLst>
                <a:gd name="connsiteX0" fmla="*/ 0 w 1813392"/>
                <a:gd name="connsiteY0" fmla="*/ 0 h 1692610"/>
                <a:gd name="connsiteX1" fmla="*/ 1813392 w 1813392"/>
                <a:gd name="connsiteY1" fmla="*/ 0 h 1692610"/>
                <a:gd name="connsiteX2" fmla="*/ 1813392 w 1813392"/>
                <a:gd name="connsiteY2" fmla="*/ 1692610 h 1692610"/>
                <a:gd name="connsiteX3" fmla="*/ 0 w 1813392"/>
                <a:gd name="connsiteY3" fmla="*/ 1692610 h 1692610"/>
                <a:gd name="connsiteX4" fmla="*/ 0 w 1813392"/>
                <a:gd name="connsiteY4" fmla="*/ 0 h 169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3392" h="1692610" extrusionOk="0">
                  <a:moveTo>
                    <a:pt x="0" y="0"/>
                  </a:moveTo>
                  <a:cubicBezTo>
                    <a:pt x="260951" y="-135345"/>
                    <a:pt x="1355847" y="88719"/>
                    <a:pt x="1813392" y="0"/>
                  </a:cubicBezTo>
                  <a:cubicBezTo>
                    <a:pt x="1855152" y="294246"/>
                    <a:pt x="1692905" y="1025856"/>
                    <a:pt x="1813392" y="1692610"/>
                  </a:cubicBezTo>
                  <a:cubicBezTo>
                    <a:pt x="990814" y="1851133"/>
                    <a:pt x="766734" y="1545996"/>
                    <a:pt x="0" y="1692610"/>
                  </a:cubicBezTo>
                  <a:cubicBezTo>
                    <a:pt x="-69066" y="1439756"/>
                    <a:pt x="116335" y="501293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577632B-6D1C-4C4C-B6ED-D97E709C4C8D}"/>
                </a:ext>
              </a:extLst>
            </p:cNvPr>
            <p:cNvSpPr/>
            <p:nvPr/>
          </p:nvSpPr>
          <p:spPr>
            <a:xfrm>
              <a:off x="3604412" y="1250758"/>
              <a:ext cx="4884680" cy="5123794"/>
            </a:xfrm>
            <a:custGeom>
              <a:avLst/>
              <a:gdLst>
                <a:gd name="connsiteX0" fmla="*/ 0 w 4884680"/>
                <a:gd name="connsiteY0" fmla="*/ 0 h 5123794"/>
                <a:gd name="connsiteX1" fmla="*/ 4884680 w 4884680"/>
                <a:gd name="connsiteY1" fmla="*/ 0 h 5123794"/>
                <a:gd name="connsiteX2" fmla="*/ 4884680 w 4884680"/>
                <a:gd name="connsiteY2" fmla="*/ 5123794 h 5123794"/>
                <a:gd name="connsiteX3" fmla="*/ 0 w 4884680"/>
                <a:gd name="connsiteY3" fmla="*/ 5123794 h 5123794"/>
                <a:gd name="connsiteX4" fmla="*/ 0 w 4884680"/>
                <a:gd name="connsiteY4" fmla="*/ 0 h 512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4680" h="5123794" extrusionOk="0">
                  <a:moveTo>
                    <a:pt x="0" y="0"/>
                  </a:moveTo>
                  <a:cubicBezTo>
                    <a:pt x="1128779" y="-109404"/>
                    <a:pt x="2709146" y="-69256"/>
                    <a:pt x="4884680" y="0"/>
                  </a:cubicBezTo>
                  <a:cubicBezTo>
                    <a:pt x="4867985" y="743001"/>
                    <a:pt x="4962109" y="4353023"/>
                    <a:pt x="4884680" y="5123794"/>
                  </a:cubicBezTo>
                  <a:cubicBezTo>
                    <a:pt x="3063772" y="5174714"/>
                    <a:pt x="2012942" y="5049104"/>
                    <a:pt x="0" y="5123794"/>
                  </a:cubicBezTo>
                  <a:cubicBezTo>
                    <a:pt x="127317" y="2713521"/>
                    <a:pt x="-72729" y="1569070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7EAFE86-2F9B-6740-934B-997C57CD2433}"/>
                </a:ext>
              </a:extLst>
            </p:cNvPr>
            <p:cNvSpPr txBox="1"/>
            <p:nvPr/>
          </p:nvSpPr>
          <p:spPr>
            <a:xfrm>
              <a:off x="3847192" y="1390921"/>
              <a:ext cx="273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Docker - </a:t>
              </a:r>
              <a:r>
                <a:rPr lang="en-US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206.253.238.53</a:t>
              </a:r>
            </a:p>
          </p:txBody>
        </p:sp>
        <p:pic>
          <p:nvPicPr>
            <p:cNvPr id="117" name="Picture 10" descr="Modules">
              <a:extLst>
                <a:ext uri="{FF2B5EF4-FFF2-40B4-BE49-F238E27FC236}">
                  <a16:creationId xmlns:a16="http://schemas.microsoft.com/office/drawing/2014/main" id="{617F8C18-27BE-B048-8F29-6D878B047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9686" y="2871586"/>
              <a:ext cx="431801" cy="43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94EED383-BF96-8445-80DB-4B13FF17071C}"/>
                </a:ext>
              </a:extLst>
            </p:cNvPr>
            <p:cNvSpPr/>
            <p:nvPr/>
          </p:nvSpPr>
          <p:spPr>
            <a:xfrm>
              <a:off x="6668006" y="2746455"/>
              <a:ext cx="1023915" cy="678215"/>
            </a:xfrm>
            <a:custGeom>
              <a:avLst/>
              <a:gdLst>
                <a:gd name="connsiteX0" fmla="*/ 0 w 1023915"/>
                <a:gd name="connsiteY0" fmla="*/ 0 h 678215"/>
                <a:gd name="connsiteX1" fmla="*/ 1023915 w 1023915"/>
                <a:gd name="connsiteY1" fmla="*/ 0 h 678215"/>
                <a:gd name="connsiteX2" fmla="*/ 1023915 w 1023915"/>
                <a:gd name="connsiteY2" fmla="*/ 678215 h 678215"/>
                <a:gd name="connsiteX3" fmla="*/ 0 w 1023915"/>
                <a:gd name="connsiteY3" fmla="*/ 678215 h 678215"/>
                <a:gd name="connsiteX4" fmla="*/ 0 w 1023915"/>
                <a:gd name="connsiteY4" fmla="*/ 0 h 67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915" h="678215" extrusionOk="0">
                  <a:moveTo>
                    <a:pt x="0" y="0"/>
                  </a:moveTo>
                  <a:cubicBezTo>
                    <a:pt x="115722" y="-86326"/>
                    <a:pt x="844275" y="58594"/>
                    <a:pt x="1023915" y="0"/>
                  </a:cubicBezTo>
                  <a:cubicBezTo>
                    <a:pt x="1030735" y="190119"/>
                    <a:pt x="981280" y="558625"/>
                    <a:pt x="1023915" y="678215"/>
                  </a:cubicBezTo>
                  <a:cubicBezTo>
                    <a:pt x="521464" y="705501"/>
                    <a:pt x="452400" y="689543"/>
                    <a:pt x="0" y="678215"/>
                  </a:cubicBezTo>
                  <a:cubicBezTo>
                    <a:pt x="7927" y="578197"/>
                    <a:pt x="6076" y="214963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rgbClr val="EA5827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4380EEB-0947-3A40-9368-1239EAB1957F}"/>
                </a:ext>
              </a:extLst>
            </p:cNvPr>
            <p:cNvSpPr txBox="1"/>
            <p:nvPr/>
          </p:nvSpPr>
          <p:spPr>
            <a:xfrm>
              <a:off x="6249244" y="2129649"/>
              <a:ext cx="17147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Prometheus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Container 1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9BA274A-1D99-6043-931E-770EB030CD13}"/>
                </a:ext>
              </a:extLst>
            </p:cNvPr>
            <p:cNvSpPr/>
            <p:nvPr/>
          </p:nvSpPr>
          <p:spPr>
            <a:xfrm>
              <a:off x="6203761" y="2097618"/>
              <a:ext cx="1813392" cy="1692610"/>
            </a:xfrm>
            <a:custGeom>
              <a:avLst/>
              <a:gdLst>
                <a:gd name="connsiteX0" fmla="*/ 0 w 1813392"/>
                <a:gd name="connsiteY0" fmla="*/ 0 h 1692610"/>
                <a:gd name="connsiteX1" fmla="*/ 1813392 w 1813392"/>
                <a:gd name="connsiteY1" fmla="*/ 0 h 1692610"/>
                <a:gd name="connsiteX2" fmla="*/ 1813392 w 1813392"/>
                <a:gd name="connsiteY2" fmla="*/ 1692610 h 1692610"/>
                <a:gd name="connsiteX3" fmla="*/ 0 w 1813392"/>
                <a:gd name="connsiteY3" fmla="*/ 1692610 h 1692610"/>
                <a:gd name="connsiteX4" fmla="*/ 0 w 1813392"/>
                <a:gd name="connsiteY4" fmla="*/ 0 h 169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3392" h="1692610" extrusionOk="0">
                  <a:moveTo>
                    <a:pt x="0" y="0"/>
                  </a:moveTo>
                  <a:cubicBezTo>
                    <a:pt x="260951" y="-135345"/>
                    <a:pt x="1355847" y="88719"/>
                    <a:pt x="1813392" y="0"/>
                  </a:cubicBezTo>
                  <a:cubicBezTo>
                    <a:pt x="1855152" y="294246"/>
                    <a:pt x="1692905" y="1025856"/>
                    <a:pt x="1813392" y="1692610"/>
                  </a:cubicBezTo>
                  <a:cubicBezTo>
                    <a:pt x="990814" y="1851133"/>
                    <a:pt x="766734" y="1545996"/>
                    <a:pt x="0" y="1692610"/>
                  </a:cubicBezTo>
                  <a:cubicBezTo>
                    <a:pt x="-69066" y="1439756"/>
                    <a:pt x="116335" y="501293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B1DA3B5-8FE3-2E40-82B1-E1615180C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91921" y="1390921"/>
              <a:ext cx="549143" cy="549143"/>
            </a:xfrm>
            <a:prstGeom prst="rect">
              <a:avLst/>
            </a:prstGeom>
          </p:spPr>
        </p:pic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6EB4798-1481-F44E-92B0-4B14CA792CC1}"/>
                </a:ext>
              </a:extLst>
            </p:cNvPr>
            <p:cNvSpPr/>
            <p:nvPr/>
          </p:nvSpPr>
          <p:spPr>
            <a:xfrm>
              <a:off x="4407378" y="4833392"/>
              <a:ext cx="1023915" cy="678215"/>
            </a:xfrm>
            <a:custGeom>
              <a:avLst/>
              <a:gdLst>
                <a:gd name="connsiteX0" fmla="*/ 0 w 1023915"/>
                <a:gd name="connsiteY0" fmla="*/ 0 h 678215"/>
                <a:gd name="connsiteX1" fmla="*/ 1023915 w 1023915"/>
                <a:gd name="connsiteY1" fmla="*/ 0 h 678215"/>
                <a:gd name="connsiteX2" fmla="*/ 1023915 w 1023915"/>
                <a:gd name="connsiteY2" fmla="*/ 678215 h 678215"/>
                <a:gd name="connsiteX3" fmla="*/ 0 w 1023915"/>
                <a:gd name="connsiteY3" fmla="*/ 678215 h 678215"/>
                <a:gd name="connsiteX4" fmla="*/ 0 w 1023915"/>
                <a:gd name="connsiteY4" fmla="*/ 0 h 67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915" h="678215" extrusionOk="0">
                  <a:moveTo>
                    <a:pt x="0" y="0"/>
                  </a:moveTo>
                  <a:cubicBezTo>
                    <a:pt x="115722" y="-86326"/>
                    <a:pt x="844275" y="58594"/>
                    <a:pt x="1023915" y="0"/>
                  </a:cubicBezTo>
                  <a:cubicBezTo>
                    <a:pt x="1030735" y="190119"/>
                    <a:pt x="981280" y="558625"/>
                    <a:pt x="1023915" y="678215"/>
                  </a:cubicBezTo>
                  <a:cubicBezTo>
                    <a:pt x="521464" y="705501"/>
                    <a:pt x="452400" y="689543"/>
                    <a:pt x="0" y="678215"/>
                  </a:cubicBezTo>
                  <a:cubicBezTo>
                    <a:pt x="7927" y="578197"/>
                    <a:pt x="6076" y="214963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rgbClr val="EA5827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44" name="Curved Connector 143">
              <a:extLst>
                <a:ext uri="{FF2B5EF4-FFF2-40B4-BE49-F238E27FC236}">
                  <a16:creationId xmlns:a16="http://schemas.microsoft.com/office/drawing/2014/main" id="{8234ECE4-E4F9-2E4A-98F6-41DDCC86F61E}"/>
                </a:ext>
              </a:extLst>
            </p:cNvPr>
            <p:cNvCxnSpPr>
              <a:cxnSpLocks/>
              <a:stCxn id="142" idx="3"/>
              <a:endCxn id="148" idx="1"/>
            </p:cNvCxnSpPr>
            <p:nvPr/>
          </p:nvCxnSpPr>
          <p:spPr>
            <a:xfrm>
              <a:off x="5431293" y="5172500"/>
              <a:ext cx="1332654" cy="5912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5" name="Picture 4" descr="Prometheus for Users - RX-M Cloud Native Training &amp; Consulting">
              <a:extLst>
                <a:ext uri="{FF2B5EF4-FFF2-40B4-BE49-F238E27FC236}">
                  <a16:creationId xmlns:a16="http://schemas.microsoft.com/office/drawing/2014/main" id="{014A1A27-30B6-994D-8958-DE4954D0B4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9164" y="4945247"/>
              <a:ext cx="742052" cy="454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65DF283-EBC8-184B-A310-6E1C3A74A456}"/>
                </a:ext>
              </a:extLst>
            </p:cNvPr>
            <p:cNvSpPr/>
            <p:nvPr/>
          </p:nvSpPr>
          <p:spPr>
            <a:xfrm>
              <a:off x="3943133" y="4175788"/>
              <a:ext cx="1813392" cy="1692610"/>
            </a:xfrm>
            <a:custGeom>
              <a:avLst/>
              <a:gdLst>
                <a:gd name="connsiteX0" fmla="*/ 0 w 1813392"/>
                <a:gd name="connsiteY0" fmla="*/ 0 h 1692610"/>
                <a:gd name="connsiteX1" fmla="*/ 1813392 w 1813392"/>
                <a:gd name="connsiteY1" fmla="*/ 0 h 1692610"/>
                <a:gd name="connsiteX2" fmla="*/ 1813392 w 1813392"/>
                <a:gd name="connsiteY2" fmla="*/ 1692610 h 1692610"/>
                <a:gd name="connsiteX3" fmla="*/ 0 w 1813392"/>
                <a:gd name="connsiteY3" fmla="*/ 1692610 h 1692610"/>
                <a:gd name="connsiteX4" fmla="*/ 0 w 1813392"/>
                <a:gd name="connsiteY4" fmla="*/ 0 h 169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3392" h="1692610" extrusionOk="0">
                  <a:moveTo>
                    <a:pt x="0" y="0"/>
                  </a:moveTo>
                  <a:cubicBezTo>
                    <a:pt x="260951" y="-135345"/>
                    <a:pt x="1355847" y="88719"/>
                    <a:pt x="1813392" y="0"/>
                  </a:cubicBezTo>
                  <a:cubicBezTo>
                    <a:pt x="1855152" y="294246"/>
                    <a:pt x="1692905" y="1025856"/>
                    <a:pt x="1813392" y="1692610"/>
                  </a:cubicBezTo>
                  <a:cubicBezTo>
                    <a:pt x="990814" y="1851133"/>
                    <a:pt x="766734" y="1545996"/>
                    <a:pt x="0" y="1692610"/>
                  </a:cubicBezTo>
                  <a:cubicBezTo>
                    <a:pt x="-69066" y="1439756"/>
                    <a:pt x="116335" y="501293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147" name="Picture 10" descr="Modules">
              <a:extLst>
                <a:ext uri="{FF2B5EF4-FFF2-40B4-BE49-F238E27FC236}">
                  <a16:creationId xmlns:a16="http://schemas.microsoft.com/office/drawing/2014/main" id="{A06CF8E3-F949-3D49-B273-BE6D518CA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627" y="4964435"/>
              <a:ext cx="431801" cy="43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9A41400-621E-704D-8AB8-39CDD0B89AE1}"/>
                </a:ext>
              </a:extLst>
            </p:cNvPr>
            <p:cNvSpPr/>
            <p:nvPr/>
          </p:nvSpPr>
          <p:spPr>
            <a:xfrm>
              <a:off x="6763947" y="4839304"/>
              <a:ext cx="1023915" cy="678215"/>
            </a:xfrm>
            <a:custGeom>
              <a:avLst/>
              <a:gdLst>
                <a:gd name="connsiteX0" fmla="*/ 0 w 1023915"/>
                <a:gd name="connsiteY0" fmla="*/ 0 h 678215"/>
                <a:gd name="connsiteX1" fmla="*/ 1023915 w 1023915"/>
                <a:gd name="connsiteY1" fmla="*/ 0 h 678215"/>
                <a:gd name="connsiteX2" fmla="*/ 1023915 w 1023915"/>
                <a:gd name="connsiteY2" fmla="*/ 678215 h 678215"/>
                <a:gd name="connsiteX3" fmla="*/ 0 w 1023915"/>
                <a:gd name="connsiteY3" fmla="*/ 678215 h 678215"/>
                <a:gd name="connsiteX4" fmla="*/ 0 w 1023915"/>
                <a:gd name="connsiteY4" fmla="*/ 0 h 67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915" h="678215" extrusionOk="0">
                  <a:moveTo>
                    <a:pt x="0" y="0"/>
                  </a:moveTo>
                  <a:cubicBezTo>
                    <a:pt x="115722" y="-86326"/>
                    <a:pt x="844275" y="58594"/>
                    <a:pt x="1023915" y="0"/>
                  </a:cubicBezTo>
                  <a:cubicBezTo>
                    <a:pt x="1030735" y="190119"/>
                    <a:pt x="981280" y="558625"/>
                    <a:pt x="1023915" y="678215"/>
                  </a:cubicBezTo>
                  <a:cubicBezTo>
                    <a:pt x="521464" y="705501"/>
                    <a:pt x="452400" y="689543"/>
                    <a:pt x="0" y="678215"/>
                  </a:cubicBezTo>
                  <a:cubicBezTo>
                    <a:pt x="7927" y="578197"/>
                    <a:pt x="6076" y="214963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rgbClr val="EA5827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373CA50-7487-534A-9852-DFB770A09982}"/>
                </a:ext>
              </a:extLst>
            </p:cNvPr>
            <p:cNvSpPr/>
            <p:nvPr/>
          </p:nvSpPr>
          <p:spPr>
            <a:xfrm>
              <a:off x="6299702" y="4190467"/>
              <a:ext cx="1813392" cy="1692610"/>
            </a:xfrm>
            <a:custGeom>
              <a:avLst/>
              <a:gdLst>
                <a:gd name="connsiteX0" fmla="*/ 0 w 1813392"/>
                <a:gd name="connsiteY0" fmla="*/ 0 h 1692610"/>
                <a:gd name="connsiteX1" fmla="*/ 1813392 w 1813392"/>
                <a:gd name="connsiteY1" fmla="*/ 0 h 1692610"/>
                <a:gd name="connsiteX2" fmla="*/ 1813392 w 1813392"/>
                <a:gd name="connsiteY2" fmla="*/ 1692610 h 1692610"/>
                <a:gd name="connsiteX3" fmla="*/ 0 w 1813392"/>
                <a:gd name="connsiteY3" fmla="*/ 1692610 h 1692610"/>
                <a:gd name="connsiteX4" fmla="*/ 0 w 1813392"/>
                <a:gd name="connsiteY4" fmla="*/ 0 h 169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3392" h="1692610" extrusionOk="0">
                  <a:moveTo>
                    <a:pt x="0" y="0"/>
                  </a:moveTo>
                  <a:cubicBezTo>
                    <a:pt x="260951" y="-135345"/>
                    <a:pt x="1355847" y="88719"/>
                    <a:pt x="1813392" y="0"/>
                  </a:cubicBezTo>
                  <a:cubicBezTo>
                    <a:pt x="1855152" y="294246"/>
                    <a:pt x="1692905" y="1025856"/>
                    <a:pt x="1813392" y="1692610"/>
                  </a:cubicBezTo>
                  <a:cubicBezTo>
                    <a:pt x="990814" y="1851133"/>
                    <a:pt x="766734" y="1545996"/>
                    <a:pt x="0" y="1692610"/>
                  </a:cubicBezTo>
                  <a:cubicBezTo>
                    <a:pt x="-69066" y="1439756"/>
                    <a:pt x="116335" y="501293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51" name="Curved Connector 150">
              <a:extLst>
                <a:ext uri="{FF2B5EF4-FFF2-40B4-BE49-F238E27FC236}">
                  <a16:creationId xmlns:a16="http://schemas.microsoft.com/office/drawing/2014/main" id="{8C1BFC97-53CE-D748-B8B8-3B636CD8F1E9}"/>
                </a:ext>
              </a:extLst>
            </p:cNvPr>
            <p:cNvCxnSpPr>
              <a:cxnSpLocks/>
              <a:endCxn id="146" idx="1"/>
            </p:cNvCxnSpPr>
            <p:nvPr/>
          </p:nvCxnSpPr>
          <p:spPr>
            <a:xfrm>
              <a:off x="2913731" y="4067660"/>
              <a:ext cx="1029402" cy="954433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BDC174C-C10D-8343-B210-205211E6D99C}"/>
                </a:ext>
              </a:extLst>
            </p:cNvPr>
            <p:cNvSpPr txBox="1"/>
            <p:nvPr/>
          </p:nvSpPr>
          <p:spPr>
            <a:xfrm>
              <a:off x="2700782" y="5093476"/>
              <a:ext cx="894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Request/Render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BBA0686-666D-9D4C-A8DA-6BAA17356AB3}"/>
                </a:ext>
              </a:extLst>
            </p:cNvPr>
            <p:cNvSpPr txBox="1"/>
            <p:nvPr/>
          </p:nvSpPr>
          <p:spPr>
            <a:xfrm>
              <a:off x="3924369" y="4207548"/>
              <a:ext cx="18417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Grafana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Container 2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950D5AF-418E-5245-A704-E9AF8556EF8D}"/>
                </a:ext>
              </a:extLst>
            </p:cNvPr>
            <p:cNvSpPr txBox="1"/>
            <p:nvPr/>
          </p:nvSpPr>
          <p:spPr>
            <a:xfrm>
              <a:off x="6326421" y="4209253"/>
              <a:ext cx="17147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Prometheus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Container 2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338C913-2A3A-4249-A77F-C978B574C82A}"/>
                </a:ext>
              </a:extLst>
            </p:cNvPr>
            <p:cNvSpPr txBox="1"/>
            <p:nvPr/>
          </p:nvSpPr>
          <p:spPr>
            <a:xfrm>
              <a:off x="9284326" y="3420100"/>
              <a:ext cx="1541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RHEL 2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701DFAE1-AF6F-F342-AFCB-4B126195DFBE}"/>
                </a:ext>
              </a:extLst>
            </p:cNvPr>
            <p:cNvSpPr/>
            <p:nvPr/>
          </p:nvSpPr>
          <p:spPr>
            <a:xfrm>
              <a:off x="9179773" y="3334841"/>
              <a:ext cx="2547725" cy="1259393"/>
            </a:xfrm>
            <a:custGeom>
              <a:avLst/>
              <a:gdLst>
                <a:gd name="connsiteX0" fmla="*/ 0 w 2547725"/>
                <a:gd name="connsiteY0" fmla="*/ 0 h 1259393"/>
                <a:gd name="connsiteX1" fmla="*/ 2547725 w 2547725"/>
                <a:gd name="connsiteY1" fmla="*/ 0 h 1259393"/>
                <a:gd name="connsiteX2" fmla="*/ 2547725 w 2547725"/>
                <a:gd name="connsiteY2" fmla="*/ 1259393 h 1259393"/>
                <a:gd name="connsiteX3" fmla="*/ 0 w 2547725"/>
                <a:gd name="connsiteY3" fmla="*/ 1259393 h 1259393"/>
                <a:gd name="connsiteX4" fmla="*/ 0 w 2547725"/>
                <a:gd name="connsiteY4" fmla="*/ 0 h 125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7725" h="1259393" extrusionOk="0">
                  <a:moveTo>
                    <a:pt x="0" y="0"/>
                  </a:moveTo>
                  <a:cubicBezTo>
                    <a:pt x="727657" y="-109404"/>
                    <a:pt x="1315846" y="-69256"/>
                    <a:pt x="2547725" y="0"/>
                  </a:cubicBezTo>
                  <a:cubicBezTo>
                    <a:pt x="2438494" y="613071"/>
                    <a:pt x="2518242" y="1051979"/>
                    <a:pt x="2547725" y="1259393"/>
                  </a:cubicBezTo>
                  <a:cubicBezTo>
                    <a:pt x="1589733" y="1310313"/>
                    <a:pt x="428158" y="1184703"/>
                    <a:pt x="0" y="1259393"/>
                  </a:cubicBezTo>
                  <a:cubicBezTo>
                    <a:pt x="-16663" y="1048736"/>
                    <a:pt x="79963" y="49560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0062FF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D9BCA1B-009E-FA43-9EF5-59266A435A35}"/>
                </a:ext>
              </a:extLst>
            </p:cNvPr>
            <p:cNvSpPr/>
            <p:nvPr/>
          </p:nvSpPr>
          <p:spPr>
            <a:xfrm>
              <a:off x="9684902" y="3885311"/>
              <a:ext cx="1708028" cy="533553"/>
            </a:xfrm>
            <a:custGeom>
              <a:avLst/>
              <a:gdLst>
                <a:gd name="connsiteX0" fmla="*/ 0 w 1708028"/>
                <a:gd name="connsiteY0" fmla="*/ 0 h 533553"/>
                <a:gd name="connsiteX1" fmla="*/ 1708028 w 1708028"/>
                <a:gd name="connsiteY1" fmla="*/ 0 h 533553"/>
                <a:gd name="connsiteX2" fmla="*/ 1708028 w 1708028"/>
                <a:gd name="connsiteY2" fmla="*/ 533553 h 533553"/>
                <a:gd name="connsiteX3" fmla="*/ 0 w 1708028"/>
                <a:gd name="connsiteY3" fmla="*/ 533553 h 533553"/>
                <a:gd name="connsiteX4" fmla="*/ 0 w 1708028"/>
                <a:gd name="connsiteY4" fmla="*/ 0 h 53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8028" h="533553" extrusionOk="0">
                  <a:moveTo>
                    <a:pt x="0" y="0"/>
                  </a:moveTo>
                  <a:cubicBezTo>
                    <a:pt x="642582" y="-54753"/>
                    <a:pt x="917076" y="131229"/>
                    <a:pt x="1708028" y="0"/>
                  </a:cubicBezTo>
                  <a:cubicBezTo>
                    <a:pt x="1744475" y="190922"/>
                    <a:pt x="1715440" y="345323"/>
                    <a:pt x="1708028" y="533553"/>
                  </a:cubicBezTo>
                  <a:cubicBezTo>
                    <a:pt x="1090047" y="637123"/>
                    <a:pt x="196360" y="410680"/>
                    <a:pt x="0" y="533553"/>
                  </a:cubicBezTo>
                  <a:cubicBezTo>
                    <a:pt x="40690" y="278538"/>
                    <a:pt x="40007" y="16267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7A5DCB87-6D68-0145-8504-619998077B8D}"/>
                </a:ext>
              </a:extLst>
            </p:cNvPr>
            <p:cNvSpPr txBox="1"/>
            <p:nvPr/>
          </p:nvSpPr>
          <p:spPr>
            <a:xfrm>
              <a:off x="9684901" y="3976718"/>
              <a:ext cx="1708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node_exporter:9100</a:t>
              </a:r>
            </a:p>
          </p:txBody>
        </p:sp>
        <p:cxnSp>
          <p:nvCxnSpPr>
            <p:cNvPr id="165" name="Curved Connector 164">
              <a:extLst>
                <a:ext uri="{FF2B5EF4-FFF2-40B4-BE49-F238E27FC236}">
                  <a16:creationId xmlns:a16="http://schemas.microsoft.com/office/drawing/2014/main" id="{3D85A1E1-82BF-1044-A14D-CA4A9E6602C3}"/>
                </a:ext>
              </a:extLst>
            </p:cNvPr>
            <p:cNvCxnSpPr>
              <a:cxnSpLocks/>
              <a:stCxn id="148" idx="3"/>
              <a:endCxn id="164" idx="1"/>
            </p:cNvCxnSpPr>
            <p:nvPr/>
          </p:nvCxnSpPr>
          <p:spPr>
            <a:xfrm flipV="1">
              <a:off x="7787862" y="4130607"/>
              <a:ext cx="1897039" cy="1047805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A840659-48CA-5349-9616-1424CEB98819}"/>
                </a:ext>
              </a:extLst>
            </p:cNvPr>
            <p:cNvSpPr/>
            <p:nvPr/>
          </p:nvSpPr>
          <p:spPr>
            <a:xfrm>
              <a:off x="10216679" y="1726579"/>
              <a:ext cx="14334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206.253.238.53</a:t>
              </a:r>
              <a:endParaRPr lang="en-US" sz="1400" dirty="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A6DBAD7-B772-D94C-902C-1A73535A3438}"/>
                </a:ext>
              </a:extLst>
            </p:cNvPr>
            <p:cNvSpPr/>
            <p:nvPr/>
          </p:nvSpPr>
          <p:spPr>
            <a:xfrm>
              <a:off x="10305492" y="3350250"/>
              <a:ext cx="144623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206.253.238.54</a:t>
              </a:r>
              <a:endParaRPr lang="en-US" sz="1400" dirty="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FAFD7F9-549A-5F4B-BEDA-D99037C897F8}"/>
                </a:ext>
              </a:extLst>
            </p:cNvPr>
            <p:cNvSpPr/>
            <p:nvPr/>
          </p:nvSpPr>
          <p:spPr>
            <a:xfrm>
              <a:off x="10278129" y="4973580"/>
              <a:ext cx="13612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10.142.189.180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87730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C7448D-A908-5D49-9F99-EEC256E7830B}"/>
              </a:ext>
            </a:extLst>
          </p:cNvPr>
          <p:cNvSpPr txBox="1"/>
          <p:nvPr/>
        </p:nvSpPr>
        <p:spPr>
          <a:xfrm>
            <a:off x="2782171" y="3136612"/>
            <a:ext cx="6627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3622679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4811970B-C383-B548-9EE9-20C00F5D3A1F}"/>
              </a:ext>
            </a:extLst>
          </p:cNvPr>
          <p:cNvGrpSpPr/>
          <p:nvPr/>
        </p:nvGrpSpPr>
        <p:grpSpPr>
          <a:xfrm>
            <a:off x="198558" y="152400"/>
            <a:ext cx="11945073" cy="6580909"/>
            <a:chOff x="198558" y="152400"/>
            <a:chExt cx="11945073" cy="65809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9CC02F-D47E-7D40-AF1A-2C8268082DC2}"/>
                </a:ext>
              </a:extLst>
            </p:cNvPr>
            <p:cNvSpPr txBox="1"/>
            <p:nvPr/>
          </p:nvSpPr>
          <p:spPr>
            <a:xfrm>
              <a:off x="198559" y="2098801"/>
              <a:ext cx="15469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Horizon Health Dashboard</a:t>
              </a:r>
            </a:p>
          </p:txBody>
        </p:sp>
        <p:pic>
          <p:nvPicPr>
            <p:cNvPr id="10" name="Graphic 9" descr="Scatterplot">
              <a:extLst>
                <a:ext uri="{FF2B5EF4-FFF2-40B4-BE49-F238E27FC236}">
                  <a16:creationId xmlns:a16="http://schemas.microsoft.com/office/drawing/2014/main" id="{4B1615E6-9F23-7645-8059-ADB05D950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644" y="3604878"/>
              <a:ext cx="742009" cy="742009"/>
            </a:xfrm>
            <a:prstGeom prst="rect">
              <a:avLst/>
            </a:prstGeom>
          </p:spPr>
        </p:pic>
        <p:pic>
          <p:nvPicPr>
            <p:cNvPr id="11" name="Graphic 10" descr="Bar graph with upward trend">
              <a:extLst>
                <a:ext uri="{FF2B5EF4-FFF2-40B4-BE49-F238E27FC236}">
                  <a16:creationId xmlns:a16="http://schemas.microsoft.com/office/drawing/2014/main" id="{7C8B29DC-BDA2-F04F-A53F-E499B8518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1209" y="2772652"/>
              <a:ext cx="742009" cy="74200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262E5D-50DF-E14F-AD2A-D33B71915336}"/>
                </a:ext>
              </a:extLst>
            </p:cNvPr>
            <p:cNvSpPr/>
            <p:nvPr/>
          </p:nvSpPr>
          <p:spPr>
            <a:xfrm>
              <a:off x="3926042" y="1663383"/>
              <a:ext cx="828344" cy="529756"/>
            </a:xfrm>
            <a:custGeom>
              <a:avLst/>
              <a:gdLst>
                <a:gd name="connsiteX0" fmla="*/ 0 w 828344"/>
                <a:gd name="connsiteY0" fmla="*/ 0 h 529756"/>
                <a:gd name="connsiteX1" fmla="*/ 828344 w 828344"/>
                <a:gd name="connsiteY1" fmla="*/ 0 h 529756"/>
                <a:gd name="connsiteX2" fmla="*/ 828344 w 828344"/>
                <a:gd name="connsiteY2" fmla="*/ 529756 h 529756"/>
                <a:gd name="connsiteX3" fmla="*/ 0 w 828344"/>
                <a:gd name="connsiteY3" fmla="*/ 529756 h 529756"/>
                <a:gd name="connsiteX4" fmla="*/ 0 w 828344"/>
                <a:gd name="connsiteY4" fmla="*/ 0 h 52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344" h="529756" extrusionOk="0">
                  <a:moveTo>
                    <a:pt x="0" y="0"/>
                  </a:moveTo>
                  <a:cubicBezTo>
                    <a:pt x="155514" y="-10773"/>
                    <a:pt x="519187" y="68323"/>
                    <a:pt x="828344" y="0"/>
                  </a:cubicBezTo>
                  <a:cubicBezTo>
                    <a:pt x="855786" y="122194"/>
                    <a:pt x="787511" y="327564"/>
                    <a:pt x="828344" y="529756"/>
                  </a:cubicBezTo>
                  <a:cubicBezTo>
                    <a:pt x="703737" y="569218"/>
                    <a:pt x="349047" y="597573"/>
                    <a:pt x="0" y="529756"/>
                  </a:cubicBezTo>
                  <a:cubicBezTo>
                    <a:pt x="-37746" y="439314"/>
                    <a:pt x="-29131" y="212626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rgbClr val="EA5827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E6BDB8-3382-324C-A5C1-4F6830784CA5}"/>
                </a:ext>
              </a:extLst>
            </p:cNvPr>
            <p:cNvSpPr txBox="1"/>
            <p:nvPr/>
          </p:nvSpPr>
          <p:spPr>
            <a:xfrm>
              <a:off x="3710303" y="1063868"/>
              <a:ext cx="1398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Grafana 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Container 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D6B98F-D49B-B240-A097-FAE9D36751EC}"/>
                </a:ext>
              </a:extLst>
            </p:cNvPr>
            <p:cNvSpPr/>
            <p:nvPr/>
          </p:nvSpPr>
          <p:spPr>
            <a:xfrm>
              <a:off x="198558" y="2003400"/>
              <a:ext cx="1538818" cy="2555205"/>
            </a:xfrm>
            <a:custGeom>
              <a:avLst/>
              <a:gdLst>
                <a:gd name="connsiteX0" fmla="*/ 0 w 1538818"/>
                <a:gd name="connsiteY0" fmla="*/ 0 h 2555205"/>
                <a:gd name="connsiteX1" fmla="*/ 1538818 w 1538818"/>
                <a:gd name="connsiteY1" fmla="*/ 0 h 2555205"/>
                <a:gd name="connsiteX2" fmla="*/ 1538818 w 1538818"/>
                <a:gd name="connsiteY2" fmla="*/ 2555205 h 2555205"/>
                <a:gd name="connsiteX3" fmla="*/ 0 w 1538818"/>
                <a:gd name="connsiteY3" fmla="*/ 2555205 h 2555205"/>
                <a:gd name="connsiteX4" fmla="*/ 0 w 1538818"/>
                <a:gd name="connsiteY4" fmla="*/ 0 h 255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818" h="2555205" extrusionOk="0">
                  <a:moveTo>
                    <a:pt x="0" y="0"/>
                  </a:moveTo>
                  <a:cubicBezTo>
                    <a:pt x="674063" y="-72285"/>
                    <a:pt x="1084817" y="29101"/>
                    <a:pt x="1538818" y="0"/>
                  </a:cubicBezTo>
                  <a:cubicBezTo>
                    <a:pt x="1522123" y="1134598"/>
                    <a:pt x="1616247" y="1716630"/>
                    <a:pt x="1538818" y="2555205"/>
                  </a:cubicBezTo>
                  <a:cubicBezTo>
                    <a:pt x="1255113" y="2581287"/>
                    <a:pt x="589274" y="2634350"/>
                    <a:pt x="0" y="2555205"/>
                  </a:cubicBezTo>
                  <a:cubicBezTo>
                    <a:pt x="127317" y="1973611"/>
                    <a:pt x="-72729" y="479923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1AA84F00-7B3F-354D-8756-A253F709D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929" y="1570979"/>
              <a:ext cx="1730707" cy="963078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6FA8D41-C4B0-1D4C-8AEA-2BDC61882F8C}"/>
                </a:ext>
              </a:extLst>
            </p:cNvPr>
            <p:cNvSpPr txBox="1"/>
            <p:nvPr/>
          </p:nvSpPr>
          <p:spPr>
            <a:xfrm>
              <a:off x="2447430" y="1031879"/>
              <a:ext cx="894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Request/Render</a:t>
              </a:r>
            </a:p>
          </p:txBody>
        </p:sp>
        <p:cxnSp>
          <p:nvCxnSpPr>
            <p:cNvPr id="35" name="Curved Connector 34">
              <a:extLst>
                <a:ext uri="{FF2B5EF4-FFF2-40B4-BE49-F238E27FC236}">
                  <a16:creationId xmlns:a16="http://schemas.microsoft.com/office/drawing/2014/main" id="{EA4F39ED-87E3-C749-94B4-75B50CA95B8B}"/>
                </a:ext>
              </a:extLst>
            </p:cNvPr>
            <p:cNvCxnSpPr>
              <a:cxnSpLocks/>
              <a:stCxn id="17" idx="3"/>
              <a:endCxn id="127" idx="1"/>
            </p:cNvCxnSpPr>
            <p:nvPr/>
          </p:nvCxnSpPr>
          <p:spPr>
            <a:xfrm>
              <a:off x="4754386" y="1928261"/>
              <a:ext cx="1639065" cy="5912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Prometheus for Users - RX-M Cloud Native Training &amp; Consulting">
              <a:extLst>
                <a:ext uri="{FF2B5EF4-FFF2-40B4-BE49-F238E27FC236}">
                  <a16:creationId xmlns:a16="http://schemas.microsoft.com/office/drawing/2014/main" id="{2D516CE4-A168-6946-88B6-9AFF9C7661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8667" y="1775238"/>
              <a:ext cx="548751" cy="336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E1C0E5-7D2F-F740-8138-6B6E42B33479}"/>
                </a:ext>
              </a:extLst>
            </p:cNvPr>
            <p:cNvSpPr txBox="1"/>
            <p:nvPr/>
          </p:nvSpPr>
          <p:spPr>
            <a:xfrm>
              <a:off x="9676235" y="480607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RHEL 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DEE4B7E-37B0-3D42-B694-98821AE87C79}"/>
                </a:ext>
              </a:extLst>
            </p:cNvPr>
            <p:cNvSpPr/>
            <p:nvPr/>
          </p:nvSpPr>
          <p:spPr>
            <a:xfrm>
              <a:off x="9571682" y="454376"/>
              <a:ext cx="2547725" cy="1259393"/>
            </a:xfrm>
            <a:custGeom>
              <a:avLst/>
              <a:gdLst>
                <a:gd name="connsiteX0" fmla="*/ 0 w 2547725"/>
                <a:gd name="connsiteY0" fmla="*/ 0 h 1259393"/>
                <a:gd name="connsiteX1" fmla="*/ 2547725 w 2547725"/>
                <a:gd name="connsiteY1" fmla="*/ 0 h 1259393"/>
                <a:gd name="connsiteX2" fmla="*/ 2547725 w 2547725"/>
                <a:gd name="connsiteY2" fmla="*/ 1259393 h 1259393"/>
                <a:gd name="connsiteX3" fmla="*/ 0 w 2547725"/>
                <a:gd name="connsiteY3" fmla="*/ 1259393 h 1259393"/>
                <a:gd name="connsiteX4" fmla="*/ 0 w 2547725"/>
                <a:gd name="connsiteY4" fmla="*/ 0 h 125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7725" h="1259393" extrusionOk="0">
                  <a:moveTo>
                    <a:pt x="0" y="0"/>
                  </a:moveTo>
                  <a:cubicBezTo>
                    <a:pt x="727657" y="-109404"/>
                    <a:pt x="1315846" y="-69256"/>
                    <a:pt x="2547725" y="0"/>
                  </a:cubicBezTo>
                  <a:cubicBezTo>
                    <a:pt x="2438494" y="613071"/>
                    <a:pt x="2518242" y="1051979"/>
                    <a:pt x="2547725" y="1259393"/>
                  </a:cubicBezTo>
                  <a:cubicBezTo>
                    <a:pt x="1589733" y="1310313"/>
                    <a:pt x="428158" y="1184703"/>
                    <a:pt x="0" y="1259393"/>
                  </a:cubicBezTo>
                  <a:cubicBezTo>
                    <a:pt x="-16663" y="1048736"/>
                    <a:pt x="79963" y="49560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0062FF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95EBF63-934B-984E-8599-1414B3BAED8F}"/>
                </a:ext>
              </a:extLst>
            </p:cNvPr>
            <p:cNvSpPr/>
            <p:nvPr/>
          </p:nvSpPr>
          <p:spPr>
            <a:xfrm>
              <a:off x="10076811" y="1004846"/>
              <a:ext cx="1708028" cy="533553"/>
            </a:xfrm>
            <a:custGeom>
              <a:avLst/>
              <a:gdLst>
                <a:gd name="connsiteX0" fmla="*/ 0 w 1708028"/>
                <a:gd name="connsiteY0" fmla="*/ 0 h 533553"/>
                <a:gd name="connsiteX1" fmla="*/ 1708028 w 1708028"/>
                <a:gd name="connsiteY1" fmla="*/ 0 h 533553"/>
                <a:gd name="connsiteX2" fmla="*/ 1708028 w 1708028"/>
                <a:gd name="connsiteY2" fmla="*/ 533553 h 533553"/>
                <a:gd name="connsiteX3" fmla="*/ 0 w 1708028"/>
                <a:gd name="connsiteY3" fmla="*/ 533553 h 533553"/>
                <a:gd name="connsiteX4" fmla="*/ 0 w 1708028"/>
                <a:gd name="connsiteY4" fmla="*/ 0 h 53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8028" h="533553" extrusionOk="0">
                  <a:moveTo>
                    <a:pt x="0" y="0"/>
                  </a:moveTo>
                  <a:cubicBezTo>
                    <a:pt x="642582" y="-54753"/>
                    <a:pt x="917076" y="131229"/>
                    <a:pt x="1708028" y="0"/>
                  </a:cubicBezTo>
                  <a:cubicBezTo>
                    <a:pt x="1744475" y="190922"/>
                    <a:pt x="1715440" y="345323"/>
                    <a:pt x="1708028" y="533553"/>
                  </a:cubicBezTo>
                  <a:cubicBezTo>
                    <a:pt x="1090047" y="637123"/>
                    <a:pt x="196360" y="410680"/>
                    <a:pt x="0" y="533553"/>
                  </a:cubicBezTo>
                  <a:cubicBezTo>
                    <a:pt x="40690" y="278538"/>
                    <a:pt x="40007" y="16267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D5C9E5B-AAC0-2249-8082-41D9D293C01D}"/>
                </a:ext>
              </a:extLst>
            </p:cNvPr>
            <p:cNvSpPr txBox="1"/>
            <p:nvPr/>
          </p:nvSpPr>
          <p:spPr>
            <a:xfrm>
              <a:off x="10076810" y="1096253"/>
              <a:ext cx="1708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node_exporter:9100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4E1BAE0-1DE6-D843-A23D-20957A3C75D5}"/>
                </a:ext>
              </a:extLst>
            </p:cNvPr>
            <p:cNvSpPr txBox="1"/>
            <p:nvPr/>
          </p:nvSpPr>
          <p:spPr>
            <a:xfrm>
              <a:off x="9676235" y="3727608"/>
              <a:ext cx="9323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Windows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E4032C5-9E42-9843-AA40-6C401440AF4B}"/>
                </a:ext>
              </a:extLst>
            </p:cNvPr>
            <p:cNvSpPr/>
            <p:nvPr/>
          </p:nvSpPr>
          <p:spPr>
            <a:xfrm>
              <a:off x="9571682" y="3699275"/>
              <a:ext cx="2547725" cy="1259393"/>
            </a:xfrm>
            <a:custGeom>
              <a:avLst/>
              <a:gdLst>
                <a:gd name="connsiteX0" fmla="*/ 0 w 2547725"/>
                <a:gd name="connsiteY0" fmla="*/ 0 h 1259393"/>
                <a:gd name="connsiteX1" fmla="*/ 2547725 w 2547725"/>
                <a:gd name="connsiteY1" fmla="*/ 0 h 1259393"/>
                <a:gd name="connsiteX2" fmla="*/ 2547725 w 2547725"/>
                <a:gd name="connsiteY2" fmla="*/ 1259393 h 1259393"/>
                <a:gd name="connsiteX3" fmla="*/ 0 w 2547725"/>
                <a:gd name="connsiteY3" fmla="*/ 1259393 h 1259393"/>
                <a:gd name="connsiteX4" fmla="*/ 0 w 2547725"/>
                <a:gd name="connsiteY4" fmla="*/ 0 h 125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7725" h="1259393" extrusionOk="0">
                  <a:moveTo>
                    <a:pt x="0" y="0"/>
                  </a:moveTo>
                  <a:cubicBezTo>
                    <a:pt x="727657" y="-109404"/>
                    <a:pt x="1315846" y="-69256"/>
                    <a:pt x="2547725" y="0"/>
                  </a:cubicBezTo>
                  <a:cubicBezTo>
                    <a:pt x="2438494" y="613071"/>
                    <a:pt x="2518242" y="1051979"/>
                    <a:pt x="2547725" y="1259393"/>
                  </a:cubicBezTo>
                  <a:cubicBezTo>
                    <a:pt x="1589733" y="1310313"/>
                    <a:pt x="428158" y="1184703"/>
                    <a:pt x="0" y="1259393"/>
                  </a:cubicBezTo>
                  <a:cubicBezTo>
                    <a:pt x="-16663" y="1048736"/>
                    <a:pt x="79963" y="49560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0062FF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A05B908-5153-6C4F-A4CE-BFD1576E5121}"/>
                </a:ext>
              </a:extLst>
            </p:cNvPr>
            <p:cNvSpPr/>
            <p:nvPr/>
          </p:nvSpPr>
          <p:spPr>
            <a:xfrm>
              <a:off x="9883127" y="4230250"/>
              <a:ext cx="1965183" cy="533553"/>
            </a:xfrm>
            <a:custGeom>
              <a:avLst/>
              <a:gdLst>
                <a:gd name="connsiteX0" fmla="*/ 0 w 1965183"/>
                <a:gd name="connsiteY0" fmla="*/ 0 h 533553"/>
                <a:gd name="connsiteX1" fmla="*/ 1965183 w 1965183"/>
                <a:gd name="connsiteY1" fmla="*/ 0 h 533553"/>
                <a:gd name="connsiteX2" fmla="*/ 1965183 w 1965183"/>
                <a:gd name="connsiteY2" fmla="*/ 533553 h 533553"/>
                <a:gd name="connsiteX3" fmla="*/ 0 w 1965183"/>
                <a:gd name="connsiteY3" fmla="*/ 533553 h 533553"/>
                <a:gd name="connsiteX4" fmla="*/ 0 w 1965183"/>
                <a:gd name="connsiteY4" fmla="*/ 0 h 53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5183" h="533553" extrusionOk="0">
                  <a:moveTo>
                    <a:pt x="0" y="0"/>
                  </a:moveTo>
                  <a:cubicBezTo>
                    <a:pt x="813626" y="-109404"/>
                    <a:pt x="1198356" y="-69256"/>
                    <a:pt x="1965183" y="0"/>
                  </a:cubicBezTo>
                  <a:cubicBezTo>
                    <a:pt x="2001630" y="190922"/>
                    <a:pt x="1972595" y="345323"/>
                    <a:pt x="1965183" y="533553"/>
                  </a:cubicBezTo>
                  <a:cubicBezTo>
                    <a:pt x="1209522" y="584473"/>
                    <a:pt x="622794" y="458863"/>
                    <a:pt x="0" y="533553"/>
                  </a:cubicBezTo>
                  <a:cubicBezTo>
                    <a:pt x="40690" y="278538"/>
                    <a:pt x="40007" y="16267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CC82A1B-F958-9747-B099-C7CA89057EA6}"/>
                </a:ext>
              </a:extLst>
            </p:cNvPr>
            <p:cNvSpPr txBox="1"/>
            <p:nvPr/>
          </p:nvSpPr>
          <p:spPr>
            <a:xfrm>
              <a:off x="9855578" y="4334088"/>
              <a:ext cx="19712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windows_exporter:9182</a:t>
              </a:r>
            </a:p>
          </p:txBody>
        </p:sp>
        <p:cxnSp>
          <p:nvCxnSpPr>
            <p:cNvPr id="88" name="Curved Connector 87">
              <a:extLst>
                <a:ext uri="{FF2B5EF4-FFF2-40B4-BE49-F238E27FC236}">
                  <a16:creationId xmlns:a16="http://schemas.microsoft.com/office/drawing/2014/main" id="{15D6F4E6-3CA9-EC44-BD0E-196C048E23FB}"/>
                </a:ext>
              </a:extLst>
            </p:cNvPr>
            <p:cNvCxnSpPr>
              <a:cxnSpLocks/>
              <a:stCxn id="127" idx="3"/>
              <a:endCxn id="47" idx="1"/>
            </p:cNvCxnSpPr>
            <p:nvPr/>
          </p:nvCxnSpPr>
          <p:spPr>
            <a:xfrm flipV="1">
              <a:off x="7221795" y="1250142"/>
              <a:ext cx="2855015" cy="684031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urved Connector 90">
              <a:extLst>
                <a:ext uri="{FF2B5EF4-FFF2-40B4-BE49-F238E27FC236}">
                  <a16:creationId xmlns:a16="http://schemas.microsoft.com/office/drawing/2014/main" id="{35118DFF-B289-BB4D-A515-9F6B7370F9A9}"/>
                </a:ext>
              </a:extLst>
            </p:cNvPr>
            <p:cNvCxnSpPr>
              <a:cxnSpLocks/>
              <a:stCxn id="148" idx="3"/>
              <a:endCxn id="51" idx="1"/>
            </p:cNvCxnSpPr>
            <p:nvPr/>
          </p:nvCxnSpPr>
          <p:spPr>
            <a:xfrm>
              <a:off x="7255994" y="3705187"/>
              <a:ext cx="2627133" cy="791840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B511DFC-063A-8543-94BA-ED19E09902BE}"/>
                </a:ext>
              </a:extLst>
            </p:cNvPr>
            <p:cNvSpPr/>
            <p:nvPr/>
          </p:nvSpPr>
          <p:spPr>
            <a:xfrm>
              <a:off x="3572636" y="1005778"/>
              <a:ext cx="1659184" cy="1435424"/>
            </a:xfrm>
            <a:custGeom>
              <a:avLst/>
              <a:gdLst>
                <a:gd name="connsiteX0" fmla="*/ 0 w 1659184"/>
                <a:gd name="connsiteY0" fmla="*/ 0 h 1435424"/>
                <a:gd name="connsiteX1" fmla="*/ 1659184 w 1659184"/>
                <a:gd name="connsiteY1" fmla="*/ 0 h 1435424"/>
                <a:gd name="connsiteX2" fmla="*/ 1659184 w 1659184"/>
                <a:gd name="connsiteY2" fmla="*/ 1435424 h 1435424"/>
                <a:gd name="connsiteX3" fmla="*/ 0 w 1659184"/>
                <a:gd name="connsiteY3" fmla="*/ 1435424 h 1435424"/>
                <a:gd name="connsiteX4" fmla="*/ 0 w 1659184"/>
                <a:gd name="connsiteY4" fmla="*/ 0 h 143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184" h="1435424" extrusionOk="0">
                  <a:moveTo>
                    <a:pt x="0" y="0"/>
                  </a:moveTo>
                  <a:cubicBezTo>
                    <a:pt x="359124" y="-85501"/>
                    <a:pt x="1101873" y="-140250"/>
                    <a:pt x="1659184" y="0"/>
                  </a:cubicBezTo>
                  <a:cubicBezTo>
                    <a:pt x="1624808" y="519496"/>
                    <a:pt x="1557162" y="872141"/>
                    <a:pt x="1659184" y="1435424"/>
                  </a:cubicBezTo>
                  <a:cubicBezTo>
                    <a:pt x="1314656" y="1290767"/>
                    <a:pt x="314224" y="1527882"/>
                    <a:pt x="0" y="1435424"/>
                  </a:cubicBezTo>
                  <a:cubicBezTo>
                    <a:pt x="33697" y="1105744"/>
                    <a:pt x="31644" y="581646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577632B-6D1C-4C4C-B6ED-D97E709C4C8D}"/>
                </a:ext>
              </a:extLst>
            </p:cNvPr>
            <p:cNvSpPr/>
            <p:nvPr/>
          </p:nvSpPr>
          <p:spPr>
            <a:xfrm>
              <a:off x="2214690" y="152400"/>
              <a:ext cx="6589275" cy="6580909"/>
            </a:xfrm>
            <a:custGeom>
              <a:avLst/>
              <a:gdLst>
                <a:gd name="connsiteX0" fmla="*/ 0 w 6589275"/>
                <a:gd name="connsiteY0" fmla="*/ 0 h 6580909"/>
                <a:gd name="connsiteX1" fmla="*/ 6589275 w 6589275"/>
                <a:gd name="connsiteY1" fmla="*/ 0 h 6580909"/>
                <a:gd name="connsiteX2" fmla="*/ 6589275 w 6589275"/>
                <a:gd name="connsiteY2" fmla="*/ 6580909 h 6580909"/>
                <a:gd name="connsiteX3" fmla="*/ 0 w 6589275"/>
                <a:gd name="connsiteY3" fmla="*/ 6580909 h 6580909"/>
                <a:gd name="connsiteX4" fmla="*/ 0 w 6589275"/>
                <a:gd name="connsiteY4" fmla="*/ 0 h 658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9275" h="6580909" extrusionOk="0">
                  <a:moveTo>
                    <a:pt x="0" y="0"/>
                  </a:moveTo>
                  <a:cubicBezTo>
                    <a:pt x="2791502" y="-109404"/>
                    <a:pt x="4428012" y="-69256"/>
                    <a:pt x="6589275" y="0"/>
                  </a:cubicBezTo>
                  <a:cubicBezTo>
                    <a:pt x="6572580" y="1777737"/>
                    <a:pt x="6666704" y="4279748"/>
                    <a:pt x="6589275" y="6580909"/>
                  </a:cubicBezTo>
                  <a:cubicBezTo>
                    <a:pt x="4614209" y="6631829"/>
                    <a:pt x="2415802" y="6506219"/>
                    <a:pt x="0" y="6580909"/>
                  </a:cubicBezTo>
                  <a:cubicBezTo>
                    <a:pt x="127317" y="3857080"/>
                    <a:pt x="-72729" y="2301150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7EAFE86-2F9B-6740-934B-997C57CD2433}"/>
                </a:ext>
              </a:extLst>
            </p:cNvPr>
            <p:cNvSpPr txBox="1"/>
            <p:nvPr/>
          </p:nvSpPr>
          <p:spPr>
            <a:xfrm>
              <a:off x="2291742" y="280256"/>
              <a:ext cx="273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Docker - </a:t>
              </a:r>
              <a:r>
                <a:rPr lang="en-US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206.253.238.53</a:t>
              </a:r>
            </a:p>
          </p:txBody>
        </p:sp>
        <p:pic>
          <p:nvPicPr>
            <p:cNvPr id="117" name="Picture 10" descr="Modules">
              <a:extLst>
                <a:ext uri="{FF2B5EF4-FFF2-40B4-BE49-F238E27FC236}">
                  <a16:creationId xmlns:a16="http://schemas.microsoft.com/office/drawing/2014/main" id="{617F8C18-27BE-B048-8F29-6D878B047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4290" y="1794425"/>
              <a:ext cx="319319" cy="319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94EED383-BF96-8445-80DB-4B13FF17071C}"/>
                </a:ext>
              </a:extLst>
            </p:cNvPr>
            <p:cNvSpPr/>
            <p:nvPr/>
          </p:nvSpPr>
          <p:spPr>
            <a:xfrm>
              <a:off x="6393451" y="1669295"/>
              <a:ext cx="828344" cy="529756"/>
            </a:xfrm>
            <a:custGeom>
              <a:avLst/>
              <a:gdLst>
                <a:gd name="connsiteX0" fmla="*/ 0 w 828344"/>
                <a:gd name="connsiteY0" fmla="*/ 0 h 529756"/>
                <a:gd name="connsiteX1" fmla="*/ 828344 w 828344"/>
                <a:gd name="connsiteY1" fmla="*/ 0 h 529756"/>
                <a:gd name="connsiteX2" fmla="*/ 828344 w 828344"/>
                <a:gd name="connsiteY2" fmla="*/ 529756 h 529756"/>
                <a:gd name="connsiteX3" fmla="*/ 0 w 828344"/>
                <a:gd name="connsiteY3" fmla="*/ 529756 h 529756"/>
                <a:gd name="connsiteX4" fmla="*/ 0 w 828344"/>
                <a:gd name="connsiteY4" fmla="*/ 0 h 52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344" h="529756" extrusionOk="0">
                  <a:moveTo>
                    <a:pt x="0" y="0"/>
                  </a:moveTo>
                  <a:cubicBezTo>
                    <a:pt x="155514" y="-10773"/>
                    <a:pt x="519187" y="68323"/>
                    <a:pt x="828344" y="0"/>
                  </a:cubicBezTo>
                  <a:cubicBezTo>
                    <a:pt x="855786" y="122194"/>
                    <a:pt x="787511" y="327564"/>
                    <a:pt x="828344" y="529756"/>
                  </a:cubicBezTo>
                  <a:cubicBezTo>
                    <a:pt x="703737" y="569218"/>
                    <a:pt x="349047" y="597573"/>
                    <a:pt x="0" y="529756"/>
                  </a:cubicBezTo>
                  <a:cubicBezTo>
                    <a:pt x="-37746" y="439314"/>
                    <a:pt x="-29131" y="212626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rgbClr val="EA5827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4380EEB-0947-3A40-9368-1239EAB1957F}"/>
                </a:ext>
              </a:extLst>
            </p:cNvPr>
            <p:cNvSpPr txBox="1"/>
            <p:nvPr/>
          </p:nvSpPr>
          <p:spPr>
            <a:xfrm>
              <a:off x="6098914" y="1052177"/>
              <a:ext cx="13953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Prometheus 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Container 1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9BA274A-1D99-6043-931E-770EB030CD13}"/>
                </a:ext>
              </a:extLst>
            </p:cNvPr>
            <p:cNvSpPr/>
            <p:nvPr/>
          </p:nvSpPr>
          <p:spPr>
            <a:xfrm>
              <a:off x="5929205" y="1020457"/>
              <a:ext cx="1659184" cy="1435424"/>
            </a:xfrm>
            <a:custGeom>
              <a:avLst/>
              <a:gdLst>
                <a:gd name="connsiteX0" fmla="*/ 0 w 1659184"/>
                <a:gd name="connsiteY0" fmla="*/ 0 h 1435424"/>
                <a:gd name="connsiteX1" fmla="*/ 1659184 w 1659184"/>
                <a:gd name="connsiteY1" fmla="*/ 0 h 1435424"/>
                <a:gd name="connsiteX2" fmla="*/ 1659184 w 1659184"/>
                <a:gd name="connsiteY2" fmla="*/ 1435424 h 1435424"/>
                <a:gd name="connsiteX3" fmla="*/ 0 w 1659184"/>
                <a:gd name="connsiteY3" fmla="*/ 1435424 h 1435424"/>
                <a:gd name="connsiteX4" fmla="*/ 0 w 1659184"/>
                <a:gd name="connsiteY4" fmla="*/ 0 h 143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184" h="1435424" extrusionOk="0">
                  <a:moveTo>
                    <a:pt x="0" y="0"/>
                  </a:moveTo>
                  <a:cubicBezTo>
                    <a:pt x="359124" y="-85501"/>
                    <a:pt x="1101873" y="-140250"/>
                    <a:pt x="1659184" y="0"/>
                  </a:cubicBezTo>
                  <a:cubicBezTo>
                    <a:pt x="1624808" y="519496"/>
                    <a:pt x="1557162" y="872141"/>
                    <a:pt x="1659184" y="1435424"/>
                  </a:cubicBezTo>
                  <a:cubicBezTo>
                    <a:pt x="1314656" y="1290767"/>
                    <a:pt x="314224" y="1527882"/>
                    <a:pt x="0" y="1435424"/>
                  </a:cubicBezTo>
                  <a:cubicBezTo>
                    <a:pt x="33697" y="1105744"/>
                    <a:pt x="31644" y="581646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B1DA3B5-8FE3-2E40-82B1-E1615180C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91549" y="214896"/>
              <a:ext cx="549143" cy="549143"/>
            </a:xfrm>
            <a:prstGeom prst="rect">
              <a:avLst/>
            </a:prstGeom>
          </p:spPr>
        </p:pic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6EB4798-1481-F44E-92B0-4B14CA792CC1}"/>
                </a:ext>
              </a:extLst>
            </p:cNvPr>
            <p:cNvSpPr/>
            <p:nvPr/>
          </p:nvSpPr>
          <p:spPr>
            <a:xfrm>
              <a:off x="4071081" y="3434397"/>
              <a:ext cx="828344" cy="529756"/>
            </a:xfrm>
            <a:custGeom>
              <a:avLst/>
              <a:gdLst>
                <a:gd name="connsiteX0" fmla="*/ 0 w 828344"/>
                <a:gd name="connsiteY0" fmla="*/ 0 h 529756"/>
                <a:gd name="connsiteX1" fmla="*/ 828344 w 828344"/>
                <a:gd name="connsiteY1" fmla="*/ 0 h 529756"/>
                <a:gd name="connsiteX2" fmla="*/ 828344 w 828344"/>
                <a:gd name="connsiteY2" fmla="*/ 529756 h 529756"/>
                <a:gd name="connsiteX3" fmla="*/ 0 w 828344"/>
                <a:gd name="connsiteY3" fmla="*/ 529756 h 529756"/>
                <a:gd name="connsiteX4" fmla="*/ 0 w 828344"/>
                <a:gd name="connsiteY4" fmla="*/ 0 h 52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344" h="529756" extrusionOk="0">
                  <a:moveTo>
                    <a:pt x="0" y="0"/>
                  </a:moveTo>
                  <a:cubicBezTo>
                    <a:pt x="155514" y="-10773"/>
                    <a:pt x="519187" y="68323"/>
                    <a:pt x="828344" y="0"/>
                  </a:cubicBezTo>
                  <a:cubicBezTo>
                    <a:pt x="855786" y="122194"/>
                    <a:pt x="787511" y="327564"/>
                    <a:pt x="828344" y="529756"/>
                  </a:cubicBezTo>
                  <a:cubicBezTo>
                    <a:pt x="703737" y="569218"/>
                    <a:pt x="349047" y="597573"/>
                    <a:pt x="0" y="529756"/>
                  </a:cubicBezTo>
                  <a:cubicBezTo>
                    <a:pt x="-37746" y="439314"/>
                    <a:pt x="-29131" y="212626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rgbClr val="EA5827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44" name="Curved Connector 143">
              <a:extLst>
                <a:ext uri="{FF2B5EF4-FFF2-40B4-BE49-F238E27FC236}">
                  <a16:creationId xmlns:a16="http://schemas.microsoft.com/office/drawing/2014/main" id="{8234ECE4-E4F9-2E4A-98F6-41DDCC86F61E}"/>
                </a:ext>
              </a:extLst>
            </p:cNvPr>
            <p:cNvCxnSpPr>
              <a:cxnSpLocks/>
              <a:stCxn id="142" idx="3"/>
              <a:endCxn id="148" idx="1"/>
            </p:cNvCxnSpPr>
            <p:nvPr/>
          </p:nvCxnSpPr>
          <p:spPr>
            <a:xfrm>
              <a:off x="4899425" y="3699275"/>
              <a:ext cx="1528225" cy="5912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5" name="Picture 4" descr="Prometheus for Users - RX-M Cloud Native Training &amp; Consulting">
              <a:extLst>
                <a:ext uri="{FF2B5EF4-FFF2-40B4-BE49-F238E27FC236}">
                  <a16:creationId xmlns:a16="http://schemas.microsoft.com/office/drawing/2014/main" id="{014A1A27-30B6-994D-8958-DE4954D0B4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2866" y="3546252"/>
              <a:ext cx="548751" cy="336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65DF283-EBC8-184B-A310-6E1C3A74A456}"/>
                </a:ext>
              </a:extLst>
            </p:cNvPr>
            <p:cNvSpPr/>
            <p:nvPr/>
          </p:nvSpPr>
          <p:spPr>
            <a:xfrm>
              <a:off x="3606835" y="2776792"/>
              <a:ext cx="1659184" cy="1435424"/>
            </a:xfrm>
            <a:custGeom>
              <a:avLst/>
              <a:gdLst>
                <a:gd name="connsiteX0" fmla="*/ 0 w 1659184"/>
                <a:gd name="connsiteY0" fmla="*/ 0 h 1435424"/>
                <a:gd name="connsiteX1" fmla="*/ 1659184 w 1659184"/>
                <a:gd name="connsiteY1" fmla="*/ 0 h 1435424"/>
                <a:gd name="connsiteX2" fmla="*/ 1659184 w 1659184"/>
                <a:gd name="connsiteY2" fmla="*/ 1435424 h 1435424"/>
                <a:gd name="connsiteX3" fmla="*/ 0 w 1659184"/>
                <a:gd name="connsiteY3" fmla="*/ 1435424 h 1435424"/>
                <a:gd name="connsiteX4" fmla="*/ 0 w 1659184"/>
                <a:gd name="connsiteY4" fmla="*/ 0 h 143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184" h="1435424" extrusionOk="0">
                  <a:moveTo>
                    <a:pt x="0" y="0"/>
                  </a:moveTo>
                  <a:cubicBezTo>
                    <a:pt x="359124" y="-85501"/>
                    <a:pt x="1101873" y="-140250"/>
                    <a:pt x="1659184" y="0"/>
                  </a:cubicBezTo>
                  <a:cubicBezTo>
                    <a:pt x="1624808" y="519496"/>
                    <a:pt x="1557162" y="872141"/>
                    <a:pt x="1659184" y="1435424"/>
                  </a:cubicBezTo>
                  <a:cubicBezTo>
                    <a:pt x="1314656" y="1290767"/>
                    <a:pt x="314224" y="1527882"/>
                    <a:pt x="0" y="1435424"/>
                  </a:cubicBezTo>
                  <a:cubicBezTo>
                    <a:pt x="33697" y="1105744"/>
                    <a:pt x="31644" y="581646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147" name="Picture 10" descr="Modules">
              <a:extLst>
                <a:ext uri="{FF2B5EF4-FFF2-40B4-BE49-F238E27FC236}">
                  <a16:creationId xmlns:a16="http://schemas.microsoft.com/office/drawing/2014/main" id="{A06CF8E3-F949-3D49-B273-BE6D518CA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9329" y="3565439"/>
              <a:ext cx="319319" cy="319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9A41400-621E-704D-8AB8-39CDD0B89AE1}"/>
                </a:ext>
              </a:extLst>
            </p:cNvPr>
            <p:cNvSpPr/>
            <p:nvPr/>
          </p:nvSpPr>
          <p:spPr>
            <a:xfrm>
              <a:off x="6427650" y="3440309"/>
              <a:ext cx="828344" cy="529756"/>
            </a:xfrm>
            <a:custGeom>
              <a:avLst/>
              <a:gdLst>
                <a:gd name="connsiteX0" fmla="*/ 0 w 828344"/>
                <a:gd name="connsiteY0" fmla="*/ 0 h 529756"/>
                <a:gd name="connsiteX1" fmla="*/ 828344 w 828344"/>
                <a:gd name="connsiteY1" fmla="*/ 0 h 529756"/>
                <a:gd name="connsiteX2" fmla="*/ 828344 w 828344"/>
                <a:gd name="connsiteY2" fmla="*/ 529756 h 529756"/>
                <a:gd name="connsiteX3" fmla="*/ 0 w 828344"/>
                <a:gd name="connsiteY3" fmla="*/ 529756 h 529756"/>
                <a:gd name="connsiteX4" fmla="*/ 0 w 828344"/>
                <a:gd name="connsiteY4" fmla="*/ 0 h 52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344" h="529756" extrusionOk="0">
                  <a:moveTo>
                    <a:pt x="0" y="0"/>
                  </a:moveTo>
                  <a:cubicBezTo>
                    <a:pt x="155514" y="-10773"/>
                    <a:pt x="519187" y="68323"/>
                    <a:pt x="828344" y="0"/>
                  </a:cubicBezTo>
                  <a:cubicBezTo>
                    <a:pt x="855786" y="122194"/>
                    <a:pt x="787511" y="327564"/>
                    <a:pt x="828344" y="529756"/>
                  </a:cubicBezTo>
                  <a:cubicBezTo>
                    <a:pt x="703737" y="569218"/>
                    <a:pt x="349047" y="597573"/>
                    <a:pt x="0" y="529756"/>
                  </a:cubicBezTo>
                  <a:cubicBezTo>
                    <a:pt x="-37746" y="439314"/>
                    <a:pt x="-29131" y="212626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rgbClr val="EA5827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373CA50-7487-534A-9852-DFB770A09982}"/>
                </a:ext>
              </a:extLst>
            </p:cNvPr>
            <p:cNvSpPr/>
            <p:nvPr/>
          </p:nvSpPr>
          <p:spPr>
            <a:xfrm>
              <a:off x="5963404" y="2791471"/>
              <a:ext cx="1659184" cy="1435424"/>
            </a:xfrm>
            <a:custGeom>
              <a:avLst/>
              <a:gdLst>
                <a:gd name="connsiteX0" fmla="*/ 0 w 1659184"/>
                <a:gd name="connsiteY0" fmla="*/ 0 h 1435424"/>
                <a:gd name="connsiteX1" fmla="*/ 1659184 w 1659184"/>
                <a:gd name="connsiteY1" fmla="*/ 0 h 1435424"/>
                <a:gd name="connsiteX2" fmla="*/ 1659184 w 1659184"/>
                <a:gd name="connsiteY2" fmla="*/ 1435424 h 1435424"/>
                <a:gd name="connsiteX3" fmla="*/ 0 w 1659184"/>
                <a:gd name="connsiteY3" fmla="*/ 1435424 h 1435424"/>
                <a:gd name="connsiteX4" fmla="*/ 0 w 1659184"/>
                <a:gd name="connsiteY4" fmla="*/ 0 h 143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184" h="1435424" extrusionOk="0">
                  <a:moveTo>
                    <a:pt x="0" y="0"/>
                  </a:moveTo>
                  <a:cubicBezTo>
                    <a:pt x="359124" y="-85501"/>
                    <a:pt x="1101873" y="-140250"/>
                    <a:pt x="1659184" y="0"/>
                  </a:cubicBezTo>
                  <a:cubicBezTo>
                    <a:pt x="1624808" y="519496"/>
                    <a:pt x="1557162" y="872141"/>
                    <a:pt x="1659184" y="1435424"/>
                  </a:cubicBezTo>
                  <a:cubicBezTo>
                    <a:pt x="1314656" y="1290767"/>
                    <a:pt x="314224" y="1527882"/>
                    <a:pt x="0" y="1435424"/>
                  </a:cubicBezTo>
                  <a:cubicBezTo>
                    <a:pt x="33697" y="1105744"/>
                    <a:pt x="31644" y="581646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51" name="Curved Connector 150">
              <a:extLst>
                <a:ext uri="{FF2B5EF4-FFF2-40B4-BE49-F238E27FC236}">
                  <a16:creationId xmlns:a16="http://schemas.microsoft.com/office/drawing/2014/main" id="{8C1BFC97-53CE-D748-B8B8-3B636CD8F1E9}"/>
                </a:ext>
              </a:extLst>
            </p:cNvPr>
            <p:cNvCxnSpPr>
              <a:cxnSpLocks/>
              <a:endCxn id="146" idx="1"/>
            </p:cNvCxnSpPr>
            <p:nvPr/>
          </p:nvCxnSpPr>
          <p:spPr>
            <a:xfrm>
              <a:off x="1790532" y="3469577"/>
              <a:ext cx="1816303" cy="24927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BDC174C-C10D-8343-B210-205211E6D99C}"/>
                </a:ext>
              </a:extLst>
            </p:cNvPr>
            <p:cNvSpPr txBox="1"/>
            <p:nvPr/>
          </p:nvSpPr>
          <p:spPr>
            <a:xfrm>
              <a:off x="2460992" y="2765850"/>
              <a:ext cx="894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Request/Render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BBA0686-666D-9D4C-A8DA-6BAA17356AB3}"/>
                </a:ext>
              </a:extLst>
            </p:cNvPr>
            <p:cNvSpPr txBox="1"/>
            <p:nvPr/>
          </p:nvSpPr>
          <p:spPr>
            <a:xfrm>
              <a:off x="3837825" y="2809474"/>
              <a:ext cx="11939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Grafana 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Container 2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950D5AF-418E-5245-A704-E9AF8556EF8D}"/>
                </a:ext>
              </a:extLst>
            </p:cNvPr>
            <p:cNvSpPr txBox="1"/>
            <p:nvPr/>
          </p:nvSpPr>
          <p:spPr>
            <a:xfrm>
              <a:off x="6198266" y="2808241"/>
              <a:ext cx="12658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Prometheus 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Container 2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338C913-2A3A-4249-A77F-C978B574C82A}"/>
                </a:ext>
              </a:extLst>
            </p:cNvPr>
            <p:cNvSpPr txBox="1"/>
            <p:nvPr/>
          </p:nvSpPr>
          <p:spPr>
            <a:xfrm>
              <a:off x="9676235" y="2104278"/>
              <a:ext cx="894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RHEL 2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701DFAE1-AF6F-F342-AFCB-4B126195DFBE}"/>
                </a:ext>
              </a:extLst>
            </p:cNvPr>
            <p:cNvSpPr/>
            <p:nvPr/>
          </p:nvSpPr>
          <p:spPr>
            <a:xfrm>
              <a:off x="9571682" y="2088869"/>
              <a:ext cx="2547725" cy="1259393"/>
            </a:xfrm>
            <a:custGeom>
              <a:avLst/>
              <a:gdLst>
                <a:gd name="connsiteX0" fmla="*/ 0 w 2547725"/>
                <a:gd name="connsiteY0" fmla="*/ 0 h 1259393"/>
                <a:gd name="connsiteX1" fmla="*/ 2547725 w 2547725"/>
                <a:gd name="connsiteY1" fmla="*/ 0 h 1259393"/>
                <a:gd name="connsiteX2" fmla="*/ 2547725 w 2547725"/>
                <a:gd name="connsiteY2" fmla="*/ 1259393 h 1259393"/>
                <a:gd name="connsiteX3" fmla="*/ 0 w 2547725"/>
                <a:gd name="connsiteY3" fmla="*/ 1259393 h 1259393"/>
                <a:gd name="connsiteX4" fmla="*/ 0 w 2547725"/>
                <a:gd name="connsiteY4" fmla="*/ 0 h 125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7725" h="1259393" extrusionOk="0">
                  <a:moveTo>
                    <a:pt x="0" y="0"/>
                  </a:moveTo>
                  <a:cubicBezTo>
                    <a:pt x="727657" y="-109404"/>
                    <a:pt x="1315846" y="-69256"/>
                    <a:pt x="2547725" y="0"/>
                  </a:cubicBezTo>
                  <a:cubicBezTo>
                    <a:pt x="2438494" y="613071"/>
                    <a:pt x="2518242" y="1051979"/>
                    <a:pt x="2547725" y="1259393"/>
                  </a:cubicBezTo>
                  <a:cubicBezTo>
                    <a:pt x="1589733" y="1310313"/>
                    <a:pt x="428158" y="1184703"/>
                    <a:pt x="0" y="1259393"/>
                  </a:cubicBezTo>
                  <a:cubicBezTo>
                    <a:pt x="-16663" y="1048736"/>
                    <a:pt x="79963" y="49560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0062FF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D9BCA1B-009E-FA43-9EF5-59266A435A35}"/>
                </a:ext>
              </a:extLst>
            </p:cNvPr>
            <p:cNvSpPr/>
            <p:nvPr/>
          </p:nvSpPr>
          <p:spPr>
            <a:xfrm>
              <a:off x="10076811" y="2639339"/>
              <a:ext cx="1708028" cy="533553"/>
            </a:xfrm>
            <a:custGeom>
              <a:avLst/>
              <a:gdLst>
                <a:gd name="connsiteX0" fmla="*/ 0 w 1708028"/>
                <a:gd name="connsiteY0" fmla="*/ 0 h 533553"/>
                <a:gd name="connsiteX1" fmla="*/ 1708028 w 1708028"/>
                <a:gd name="connsiteY1" fmla="*/ 0 h 533553"/>
                <a:gd name="connsiteX2" fmla="*/ 1708028 w 1708028"/>
                <a:gd name="connsiteY2" fmla="*/ 533553 h 533553"/>
                <a:gd name="connsiteX3" fmla="*/ 0 w 1708028"/>
                <a:gd name="connsiteY3" fmla="*/ 533553 h 533553"/>
                <a:gd name="connsiteX4" fmla="*/ 0 w 1708028"/>
                <a:gd name="connsiteY4" fmla="*/ 0 h 53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8028" h="533553" extrusionOk="0">
                  <a:moveTo>
                    <a:pt x="0" y="0"/>
                  </a:moveTo>
                  <a:cubicBezTo>
                    <a:pt x="642582" y="-54753"/>
                    <a:pt x="917076" y="131229"/>
                    <a:pt x="1708028" y="0"/>
                  </a:cubicBezTo>
                  <a:cubicBezTo>
                    <a:pt x="1744475" y="190922"/>
                    <a:pt x="1715440" y="345323"/>
                    <a:pt x="1708028" y="533553"/>
                  </a:cubicBezTo>
                  <a:cubicBezTo>
                    <a:pt x="1090047" y="637123"/>
                    <a:pt x="196360" y="410680"/>
                    <a:pt x="0" y="533553"/>
                  </a:cubicBezTo>
                  <a:cubicBezTo>
                    <a:pt x="40690" y="278538"/>
                    <a:pt x="40007" y="16267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7A5DCB87-6D68-0145-8504-619998077B8D}"/>
                </a:ext>
              </a:extLst>
            </p:cNvPr>
            <p:cNvSpPr txBox="1"/>
            <p:nvPr/>
          </p:nvSpPr>
          <p:spPr>
            <a:xfrm>
              <a:off x="10076810" y="2730746"/>
              <a:ext cx="1708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node_exporter:9100</a:t>
              </a:r>
            </a:p>
          </p:txBody>
        </p:sp>
        <p:cxnSp>
          <p:nvCxnSpPr>
            <p:cNvPr id="165" name="Curved Connector 164">
              <a:extLst>
                <a:ext uri="{FF2B5EF4-FFF2-40B4-BE49-F238E27FC236}">
                  <a16:creationId xmlns:a16="http://schemas.microsoft.com/office/drawing/2014/main" id="{3D85A1E1-82BF-1044-A14D-CA4A9E6602C3}"/>
                </a:ext>
              </a:extLst>
            </p:cNvPr>
            <p:cNvCxnSpPr>
              <a:cxnSpLocks/>
              <a:stCxn id="148" idx="3"/>
              <a:endCxn id="164" idx="1"/>
            </p:cNvCxnSpPr>
            <p:nvPr/>
          </p:nvCxnSpPr>
          <p:spPr>
            <a:xfrm flipV="1">
              <a:off x="7255994" y="2884635"/>
              <a:ext cx="2820816" cy="820552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A840659-48CA-5349-9616-1424CEB98819}"/>
                </a:ext>
              </a:extLst>
            </p:cNvPr>
            <p:cNvSpPr/>
            <p:nvPr/>
          </p:nvSpPr>
          <p:spPr>
            <a:xfrm>
              <a:off x="10608588" y="480607"/>
              <a:ext cx="14334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206.253.238.53</a:t>
              </a:r>
              <a:endParaRPr lang="en-US" sz="1400" dirty="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A6DBAD7-B772-D94C-902C-1A73535A3438}"/>
                </a:ext>
              </a:extLst>
            </p:cNvPr>
            <p:cNvSpPr/>
            <p:nvPr/>
          </p:nvSpPr>
          <p:spPr>
            <a:xfrm>
              <a:off x="10697401" y="2104278"/>
              <a:ext cx="144623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206.253.238.54</a:t>
              </a:r>
              <a:endParaRPr lang="en-US" sz="1400" dirty="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FAFD7F9-549A-5F4B-BEDA-D99037C897F8}"/>
                </a:ext>
              </a:extLst>
            </p:cNvPr>
            <p:cNvSpPr/>
            <p:nvPr/>
          </p:nvSpPr>
          <p:spPr>
            <a:xfrm>
              <a:off x="10670038" y="3727608"/>
              <a:ext cx="13612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10.142.189.180</a:t>
              </a:r>
              <a:endParaRPr lang="en-US" sz="14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7F50C1-0BB2-0945-9997-BA2140DC0E79}"/>
                </a:ext>
              </a:extLst>
            </p:cNvPr>
            <p:cNvSpPr txBox="1"/>
            <p:nvPr/>
          </p:nvSpPr>
          <p:spPr>
            <a:xfrm>
              <a:off x="8812956" y="727003"/>
              <a:ext cx="89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HTTP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B8FB548-AE8D-3E4E-8343-B211EBA13D98}"/>
                </a:ext>
              </a:extLst>
            </p:cNvPr>
            <p:cNvSpPr txBox="1"/>
            <p:nvPr/>
          </p:nvSpPr>
          <p:spPr>
            <a:xfrm>
              <a:off x="8812956" y="2500860"/>
              <a:ext cx="89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HTTP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595CAF0-1A76-8647-BB05-58349192B52A}"/>
                </a:ext>
              </a:extLst>
            </p:cNvPr>
            <p:cNvSpPr txBox="1"/>
            <p:nvPr/>
          </p:nvSpPr>
          <p:spPr>
            <a:xfrm>
              <a:off x="8812956" y="3900570"/>
              <a:ext cx="89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HTTPS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9F5E783-308A-FE4E-92F3-61F274C92E17}"/>
                </a:ext>
              </a:extLst>
            </p:cNvPr>
            <p:cNvSpPr/>
            <p:nvPr/>
          </p:nvSpPr>
          <p:spPr>
            <a:xfrm>
              <a:off x="2876158" y="5520658"/>
              <a:ext cx="828344" cy="529756"/>
            </a:xfrm>
            <a:custGeom>
              <a:avLst/>
              <a:gdLst>
                <a:gd name="connsiteX0" fmla="*/ 0 w 828344"/>
                <a:gd name="connsiteY0" fmla="*/ 0 h 529756"/>
                <a:gd name="connsiteX1" fmla="*/ 828344 w 828344"/>
                <a:gd name="connsiteY1" fmla="*/ 0 h 529756"/>
                <a:gd name="connsiteX2" fmla="*/ 828344 w 828344"/>
                <a:gd name="connsiteY2" fmla="*/ 529756 h 529756"/>
                <a:gd name="connsiteX3" fmla="*/ 0 w 828344"/>
                <a:gd name="connsiteY3" fmla="*/ 529756 h 529756"/>
                <a:gd name="connsiteX4" fmla="*/ 0 w 828344"/>
                <a:gd name="connsiteY4" fmla="*/ 0 h 52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344" h="529756" extrusionOk="0">
                  <a:moveTo>
                    <a:pt x="0" y="0"/>
                  </a:moveTo>
                  <a:cubicBezTo>
                    <a:pt x="155514" y="-10773"/>
                    <a:pt x="519187" y="68323"/>
                    <a:pt x="828344" y="0"/>
                  </a:cubicBezTo>
                  <a:cubicBezTo>
                    <a:pt x="855786" y="122194"/>
                    <a:pt x="787511" y="327564"/>
                    <a:pt x="828344" y="529756"/>
                  </a:cubicBezTo>
                  <a:cubicBezTo>
                    <a:pt x="703737" y="569218"/>
                    <a:pt x="349047" y="597573"/>
                    <a:pt x="0" y="529756"/>
                  </a:cubicBezTo>
                  <a:cubicBezTo>
                    <a:pt x="-37746" y="439314"/>
                    <a:pt x="-29131" y="212626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rgbClr val="EA5827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5A3EDF55-E899-D444-8001-3EED37A44264}"/>
                </a:ext>
              </a:extLst>
            </p:cNvPr>
            <p:cNvCxnSpPr>
              <a:cxnSpLocks/>
              <a:stCxn id="68" idx="3"/>
              <a:endCxn id="73" idx="1"/>
            </p:cNvCxnSpPr>
            <p:nvPr/>
          </p:nvCxnSpPr>
          <p:spPr>
            <a:xfrm flipV="1">
              <a:off x="3704502" y="5774622"/>
              <a:ext cx="1407585" cy="10914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4" descr="Prometheus for Users - RX-M Cloud Native Training &amp; Consulting">
              <a:extLst>
                <a:ext uri="{FF2B5EF4-FFF2-40B4-BE49-F238E27FC236}">
                  <a16:creationId xmlns:a16="http://schemas.microsoft.com/office/drawing/2014/main" id="{FE779AAB-07CB-4F48-87EE-83A3E330F4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7303" y="5615687"/>
              <a:ext cx="548751" cy="336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7AD8532-86E5-3B4A-B58A-E1AD2BFEF0A8}"/>
                </a:ext>
              </a:extLst>
            </p:cNvPr>
            <p:cNvSpPr/>
            <p:nvPr/>
          </p:nvSpPr>
          <p:spPr>
            <a:xfrm>
              <a:off x="2509319" y="4846227"/>
              <a:ext cx="1659184" cy="1435424"/>
            </a:xfrm>
            <a:custGeom>
              <a:avLst/>
              <a:gdLst>
                <a:gd name="connsiteX0" fmla="*/ 0 w 1659184"/>
                <a:gd name="connsiteY0" fmla="*/ 0 h 1435424"/>
                <a:gd name="connsiteX1" fmla="*/ 1659184 w 1659184"/>
                <a:gd name="connsiteY1" fmla="*/ 0 h 1435424"/>
                <a:gd name="connsiteX2" fmla="*/ 1659184 w 1659184"/>
                <a:gd name="connsiteY2" fmla="*/ 1435424 h 1435424"/>
                <a:gd name="connsiteX3" fmla="*/ 0 w 1659184"/>
                <a:gd name="connsiteY3" fmla="*/ 1435424 h 1435424"/>
                <a:gd name="connsiteX4" fmla="*/ 0 w 1659184"/>
                <a:gd name="connsiteY4" fmla="*/ 0 h 143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184" h="1435424" extrusionOk="0">
                  <a:moveTo>
                    <a:pt x="0" y="0"/>
                  </a:moveTo>
                  <a:cubicBezTo>
                    <a:pt x="359124" y="-85501"/>
                    <a:pt x="1101873" y="-140250"/>
                    <a:pt x="1659184" y="0"/>
                  </a:cubicBezTo>
                  <a:cubicBezTo>
                    <a:pt x="1624808" y="519496"/>
                    <a:pt x="1557162" y="872141"/>
                    <a:pt x="1659184" y="1435424"/>
                  </a:cubicBezTo>
                  <a:cubicBezTo>
                    <a:pt x="1314656" y="1290767"/>
                    <a:pt x="314224" y="1527882"/>
                    <a:pt x="0" y="1435424"/>
                  </a:cubicBezTo>
                  <a:cubicBezTo>
                    <a:pt x="33697" y="1105744"/>
                    <a:pt x="31644" y="581646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72" name="Picture 10" descr="Modules">
              <a:extLst>
                <a:ext uri="{FF2B5EF4-FFF2-40B4-BE49-F238E27FC236}">
                  <a16:creationId xmlns:a16="http://schemas.microsoft.com/office/drawing/2014/main" id="{1D2B7AC7-24A4-FA48-8887-6A6ED1A9A2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406" y="5651700"/>
              <a:ext cx="319319" cy="319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E8AE726-2BBD-EE41-87DB-3D535BD99EF0}"/>
                </a:ext>
              </a:extLst>
            </p:cNvPr>
            <p:cNvSpPr/>
            <p:nvPr/>
          </p:nvSpPr>
          <p:spPr>
            <a:xfrm>
              <a:off x="5112087" y="5509744"/>
              <a:ext cx="828344" cy="529756"/>
            </a:xfrm>
            <a:custGeom>
              <a:avLst/>
              <a:gdLst>
                <a:gd name="connsiteX0" fmla="*/ 0 w 828344"/>
                <a:gd name="connsiteY0" fmla="*/ 0 h 529756"/>
                <a:gd name="connsiteX1" fmla="*/ 828344 w 828344"/>
                <a:gd name="connsiteY1" fmla="*/ 0 h 529756"/>
                <a:gd name="connsiteX2" fmla="*/ 828344 w 828344"/>
                <a:gd name="connsiteY2" fmla="*/ 529756 h 529756"/>
                <a:gd name="connsiteX3" fmla="*/ 0 w 828344"/>
                <a:gd name="connsiteY3" fmla="*/ 529756 h 529756"/>
                <a:gd name="connsiteX4" fmla="*/ 0 w 828344"/>
                <a:gd name="connsiteY4" fmla="*/ 0 h 52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344" h="529756" extrusionOk="0">
                  <a:moveTo>
                    <a:pt x="0" y="0"/>
                  </a:moveTo>
                  <a:cubicBezTo>
                    <a:pt x="155514" y="-10773"/>
                    <a:pt x="519187" y="68323"/>
                    <a:pt x="828344" y="0"/>
                  </a:cubicBezTo>
                  <a:cubicBezTo>
                    <a:pt x="855786" y="122194"/>
                    <a:pt x="787511" y="327564"/>
                    <a:pt x="828344" y="529756"/>
                  </a:cubicBezTo>
                  <a:cubicBezTo>
                    <a:pt x="703737" y="569218"/>
                    <a:pt x="349047" y="597573"/>
                    <a:pt x="0" y="529756"/>
                  </a:cubicBezTo>
                  <a:cubicBezTo>
                    <a:pt x="-37746" y="439314"/>
                    <a:pt x="-29131" y="212626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rgbClr val="EA5827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F818F4D-7652-7B49-90CD-C81802CC52FD}"/>
                </a:ext>
              </a:extLst>
            </p:cNvPr>
            <p:cNvSpPr/>
            <p:nvPr/>
          </p:nvSpPr>
          <p:spPr>
            <a:xfrm>
              <a:off x="4703261" y="4860906"/>
              <a:ext cx="1659184" cy="1435424"/>
            </a:xfrm>
            <a:custGeom>
              <a:avLst/>
              <a:gdLst>
                <a:gd name="connsiteX0" fmla="*/ 0 w 1659184"/>
                <a:gd name="connsiteY0" fmla="*/ 0 h 1435424"/>
                <a:gd name="connsiteX1" fmla="*/ 1659184 w 1659184"/>
                <a:gd name="connsiteY1" fmla="*/ 0 h 1435424"/>
                <a:gd name="connsiteX2" fmla="*/ 1659184 w 1659184"/>
                <a:gd name="connsiteY2" fmla="*/ 1435424 h 1435424"/>
                <a:gd name="connsiteX3" fmla="*/ 0 w 1659184"/>
                <a:gd name="connsiteY3" fmla="*/ 1435424 h 1435424"/>
                <a:gd name="connsiteX4" fmla="*/ 0 w 1659184"/>
                <a:gd name="connsiteY4" fmla="*/ 0 h 143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184" h="1435424" extrusionOk="0">
                  <a:moveTo>
                    <a:pt x="0" y="0"/>
                  </a:moveTo>
                  <a:cubicBezTo>
                    <a:pt x="359124" y="-85501"/>
                    <a:pt x="1101873" y="-140250"/>
                    <a:pt x="1659184" y="0"/>
                  </a:cubicBezTo>
                  <a:cubicBezTo>
                    <a:pt x="1624808" y="519496"/>
                    <a:pt x="1557162" y="872141"/>
                    <a:pt x="1659184" y="1435424"/>
                  </a:cubicBezTo>
                  <a:cubicBezTo>
                    <a:pt x="1314656" y="1290767"/>
                    <a:pt x="314224" y="1527882"/>
                    <a:pt x="0" y="1435424"/>
                  </a:cubicBezTo>
                  <a:cubicBezTo>
                    <a:pt x="33697" y="1105744"/>
                    <a:pt x="31644" y="581646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6EAE7B0-EC30-5144-B575-552F41ADE4A5}"/>
                </a:ext>
              </a:extLst>
            </p:cNvPr>
            <p:cNvSpPr txBox="1"/>
            <p:nvPr/>
          </p:nvSpPr>
          <p:spPr>
            <a:xfrm>
              <a:off x="2532120" y="4877987"/>
              <a:ext cx="15389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Grafana 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Container 3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379182E-43C7-F744-9A5D-6CCE69A2FF8B}"/>
                </a:ext>
              </a:extLst>
            </p:cNvPr>
            <p:cNvSpPr txBox="1"/>
            <p:nvPr/>
          </p:nvSpPr>
          <p:spPr>
            <a:xfrm>
              <a:off x="4674560" y="4879692"/>
              <a:ext cx="1714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Prometheus 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Container 3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32A87D1-78BE-F348-AB9C-6FC815265CCB}"/>
                </a:ext>
              </a:extLst>
            </p:cNvPr>
            <p:cNvSpPr/>
            <p:nvPr/>
          </p:nvSpPr>
          <p:spPr>
            <a:xfrm>
              <a:off x="7380576" y="5538984"/>
              <a:ext cx="828344" cy="529756"/>
            </a:xfrm>
            <a:custGeom>
              <a:avLst/>
              <a:gdLst>
                <a:gd name="connsiteX0" fmla="*/ 0 w 828344"/>
                <a:gd name="connsiteY0" fmla="*/ 0 h 529756"/>
                <a:gd name="connsiteX1" fmla="*/ 828344 w 828344"/>
                <a:gd name="connsiteY1" fmla="*/ 0 h 529756"/>
                <a:gd name="connsiteX2" fmla="*/ 828344 w 828344"/>
                <a:gd name="connsiteY2" fmla="*/ 529756 h 529756"/>
                <a:gd name="connsiteX3" fmla="*/ 0 w 828344"/>
                <a:gd name="connsiteY3" fmla="*/ 529756 h 529756"/>
                <a:gd name="connsiteX4" fmla="*/ 0 w 828344"/>
                <a:gd name="connsiteY4" fmla="*/ 0 h 52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344" h="529756" extrusionOk="0">
                  <a:moveTo>
                    <a:pt x="0" y="0"/>
                  </a:moveTo>
                  <a:cubicBezTo>
                    <a:pt x="155514" y="-10773"/>
                    <a:pt x="519187" y="68323"/>
                    <a:pt x="828344" y="0"/>
                  </a:cubicBezTo>
                  <a:cubicBezTo>
                    <a:pt x="855786" y="122194"/>
                    <a:pt x="787511" y="327564"/>
                    <a:pt x="828344" y="529756"/>
                  </a:cubicBezTo>
                  <a:cubicBezTo>
                    <a:pt x="703737" y="569218"/>
                    <a:pt x="349047" y="597573"/>
                    <a:pt x="0" y="529756"/>
                  </a:cubicBezTo>
                  <a:cubicBezTo>
                    <a:pt x="-37746" y="439314"/>
                    <a:pt x="-29131" y="212626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rgbClr val="EA5827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5E93C01-1BF8-8B46-9106-F5F2E608EF73}"/>
                </a:ext>
              </a:extLst>
            </p:cNvPr>
            <p:cNvSpPr/>
            <p:nvPr/>
          </p:nvSpPr>
          <p:spPr>
            <a:xfrm>
              <a:off x="6971750" y="4890146"/>
              <a:ext cx="1659184" cy="1435424"/>
            </a:xfrm>
            <a:custGeom>
              <a:avLst/>
              <a:gdLst>
                <a:gd name="connsiteX0" fmla="*/ 0 w 1659184"/>
                <a:gd name="connsiteY0" fmla="*/ 0 h 1435424"/>
                <a:gd name="connsiteX1" fmla="*/ 1659184 w 1659184"/>
                <a:gd name="connsiteY1" fmla="*/ 0 h 1435424"/>
                <a:gd name="connsiteX2" fmla="*/ 1659184 w 1659184"/>
                <a:gd name="connsiteY2" fmla="*/ 1435424 h 1435424"/>
                <a:gd name="connsiteX3" fmla="*/ 0 w 1659184"/>
                <a:gd name="connsiteY3" fmla="*/ 1435424 h 1435424"/>
                <a:gd name="connsiteX4" fmla="*/ 0 w 1659184"/>
                <a:gd name="connsiteY4" fmla="*/ 0 h 143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184" h="1435424" extrusionOk="0">
                  <a:moveTo>
                    <a:pt x="0" y="0"/>
                  </a:moveTo>
                  <a:cubicBezTo>
                    <a:pt x="359124" y="-85501"/>
                    <a:pt x="1101873" y="-140250"/>
                    <a:pt x="1659184" y="0"/>
                  </a:cubicBezTo>
                  <a:cubicBezTo>
                    <a:pt x="1624808" y="519496"/>
                    <a:pt x="1557162" y="872141"/>
                    <a:pt x="1659184" y="1435424"/>
                  </a:cubicBezTo>
                  <a:cubicBezTo>
                    <a:pt x="1314656" y="1290767"/>
                    <a:pt x="314224" y="1527882"/>
                    <a:pt x="0" y="1435424"/>
                  </a:cubicBezTo>
                  <a:cubicBezTo>
                    <a:pt x="33697" y="1105744"/>
                    <a:pt x="31644" y="581646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9E4747D-63C5-B94F-A5A4-4F217F102724}"/>
                </a:ext>
              </a:extLst>
            </p:cNvPr>
            <p:cNvSpPr txBox="1"/>
            <p:nvPr/>
          </p:nvSpPr>
          <p:spPr>
            <a:xfrm>
              <a:off x="6943049" y="4908932"/>
              <a:ext cx="1714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Prometheus 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SNMP Exporter</a:t>
              </a:r>
            </a:p>
          </p:txBody>
        </p:sp>
        <p:pic>
          <p:nvPicPr>
            <p:cNvPr id="1026" name="Picture 2" descr="Image result for statistics icon">
              <a:extLst>
                <a:ext uri="{FF2B5EF4-FFF2-40B4-BE49-F238E27FC236}">
                  <a16:creationId xmlns:a16="http://schemas.microsoft.com/office/drawing/2014/main" id="{16980166-6EF7-7A4F-B39E-CA2C676070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1398" y="5615436"/>
              <a:ext cx="390824" cy="390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15E4512-741B-E84A-8D19-3DC27D47FF91}"/>
                </a:ext>
              </a:extLst>
            </p:cNvPr>
            <p:cNvSpPr txBox="1"/>
            <p:nvPr/>
          </p:nvSpPr>
          <p:spPr>
            <a:xfrm>
              <a:off x="9588136" y="5302432"/>
              <a:ext cx="858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RHEL 3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99EE2E1-9D41-EC43-8B8E-A9D87F0CFC42}"/>
                </a:ext>
              </a:extLst>
            </p:cNvPr>
            <p:cNvSpPr/>
            <p:nvPr/>
          </p:nvSpPr>
          <p:spPr>
            <a:xfrm>
              <a:off x="9483583" y="5287023"/>
              <a:ext cx="2547725" cy="1259393"/>
            </a:xfrm>
            <a:custGeom>
              <a:avLst/>
              <a:gdLst>
                <a:gd name="connsiteX0" fmla="*/ 0 w 2547725"/>
                <a:gd name="connsiteY0" fmla="*/ 0 h 1259393"/>
                <a:gd name="connsiteX1" fmla="*/ 2547725 w 2547725"/>
                <a:gd name="connsiteY1" fmla="*/ 0 h 1259393"/>
                <a:gd name="connsiteX2" fmla="*/ 2547725 w 2547725"/>
                <a:gd name="connsiteY2" fmla="*/ 1259393 h 1259393"/>
                <a:gd name="connsiteX3" fmla="*/ 0 w 2547725"/>
                <a:gd name="connsiteY3" fmla="*/ 1259393 h 1259393"/>
                <a:gd name="connsiteX4" fmla="*/ 0 w 2547725"/>
                <a:gd name="connsiteY4" fmla="*/ 0 h 125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7725" h="1259393" extrusionOk="0">
                  <a:moveTo>
                    <a:pt x="0" y="0"/>
                  </a:moveTo>
                  <a:cubicBezTo>
                    <a:pt x="727657" y="-109404"/>
                    <a:pt x="1315846" y="-69256"/>
                    <a:pt x="2547725" y="0"/>
                  </a:cubicBezTo>
                  <a:cubicBezTo>
                    <a:pt x="2438494" y="613071"/>
                    <a:pt x="2518242" y="1051979"/>
                    <a:pt x="2547725" y="1259393"/>
                  </a:cubicBezTo>
                  <a:cubicBezTo>
                    <a:pt x="1589733" y="1310313"/>
                    <a:pt x="428158" y="1184703"/>
                    <a:pt x="0" y="1259393"/>
                  </a:cubicBezTo>
                  <a:cubicBezTo>
                    <a:pt x="-16663" y="1048736"/>
                    <a:pt x="79963" y="49560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0062FF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CA22483-E93D-6446-A623-0CBBC925B2AE}"/>
                </a:ext>
              </a:extLst>
            </p:cNvPr>
            <p:cNvSpPr/>
            <p:nvPr/>
          </p:nvSpPr>
          <p:spPr>
            <a:xfrm>
              <a:off x="9988712" y="5837493"/>
              <a:ext cx="1708028" cy="533553"/>
            </a:xfrm>
            <a:custGeom>
              <a:avLst/>
              <a:gdLst>
                <a:gd name="connsiteX0" fmla="*/ 0 w 1708028"/>
                <a:gd name="connsiteY0" fmla="*/ 0 h 533553"/>
                <a:gd name="connsiteX1" fmla="*/ 1708028 w 1708028"/>
                <a:gd name="connsiteY1" fmla="*/ 0 h 533553"/>
                <a:gd name="connsiteX2" fmla="*/ 1708028 w 1708028"/>
                <a:gd name="connsiteY2" fmla="*/ 533553 h 533553"/>
                <a:gd name="connsiteX3" fmla="*/ 0 w 1708028"/>
                <a:gd name="connsiteY3" fmla="*/ 533553 h 533553"/>
                <a:gd name="connsiteX4" fmla="*/ 0 w 1708028"/>
                <a:gd name="connsiteY4" fmla="*/ 0 h 53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8028" h="533553" extrusionOk="0">
                  <a:moveTo>
                    <a:pt x="0" y="0"/>
                  </a:moveTo>
                  <a:cubicBezTo>
                    <a:pt x="642582" y="-54753"/>
                    <a:pt x="917076" y="131229"/>
                    <a:pt x="1708028" y="0"/>
                  </a:cubicBezTo>
                  <a:cubicBezTo>
                    <a:pt x="1744475" y="190922"/>
                    <a:pt x="1715440" y="345323"/>
                    <a:pt x="1708028" y="533553"/>
                  </a:cubicBezTo>
                  <a:cubicBezTo>
                    <a:pt x="1090047" y="637123"/>
                    <a:pt x="196360" y="410680"/>
                    <a:pt x="0" y="533553"/>
                  </a:cubicBezTo>
                  <a:cubicBezTo>
                    <a:pt x="40690" y="278538"/>
                    <a:pt x="40007" y="162675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913604C-90A7-E749-AB74-9C1B6141AFCB}"/>
                </a:ext>
              </a:extLst>
            </p:cNvPr>
            <p:cNvSpPr txBox="1"/>
            <p:nvPr/>
          </p:nvSpPr>
          <p:spPr>
            <a:xfrm>
              <a:off x="9988711" y="5983211"/>
              <a:ext cx="1708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SNMP_Daemon:161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97910F3-1D55-2B46-BD1C-1BC291B55EA7}"/>
                </a:ext>
              </a:extLst>
            </p:cNvPr>
            <p:cNvSpPr/>
            <p:nvPr/>
          </p:nvSpPr>
          <p:spPr>
            <a:xfrm>
              <a:off x="10453675" y="5276350"/>
              <a:ext cx="15167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206.253.228.150</a:t>
              </a:r>
              <a:endParaRPr lang="en-US" sz="1400" dirty="0"/>
            </a:p>
          </p:txBody>
        </p:sp>
        <p:cxnSp>
          <p:nvCxnSpPr>
            <p:cNvPr id="104" name="Curved Connector 103">
              <a:extLst>
                <a:ext uri="{FF2B5EF4-FFF2-40B4-BE49-F238E27FC236}">
                  <a16:creationId xmlns:a16="http://schemas.microsoft.com/office/drawing/2014/main" id="{E479BF69-91A3-3A44-8622-9B5C710E5AC3}"/>
                </a:ext>
              </a:extLst>
            </p:cNvPr>
            <p:cNvCxnSpPr>
              <a:cxnSpLocks/>
              <a:stCxn id="90" idx="3"/>
              <a:endCxn id="101" idx="1"/>
            </p:cNvCxnSpPr>
            <p:nvPr/>
          </p:nvCxnSpPr>
          <p:spPr>
            <a:xfrm>
              <a:off x="8208920" y="5803862"/>
              <a:ext cx="1779791" cy="333238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2D218A-BF70-DF43-AA0B-30ACA78B7941}"/>
                </a:ext>
              </a:extLst>
            </p:cNvPr>
            <p:cNvSpPr txBox="1"/>
            <p:nvPr/>
          </p:nvSpPr>
          <p:spPr>
            <a:xfrm>
              <a:off x="8771465" y="5563939"/>
              <a:ext cx="89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SNMP</a:t>
              </a:r>
            </a:p>
          </p:txBody>
        </p:sp>
        <p:cxnSp>
          <p:nvCxnSpPr>
            <p:cNvPr id="107" name="Curved Connector 106">
              <a:extLst>
                <a:ext uri="{FF2B5EF4-FFF2-40B4-BE49-F238E27FC236}">
                  <a16:creationId xmlns:a16="http://schemas.microsoft.com/office/drawing/2014/main" id="{65C4B4E8-CA73-7F48-834D-8384584B4B47}"/>
                </a:ext>
              </a:extLst>
            </p:cNvPr>
            <p:cNvCxnSpPr>
              <a:cxnSpLocks/>
              <a:stCxn id="73" idx="3"/>
              <a:endCxn id="90" idx="1"/>
            </p:cNvCxnSpPr>
            <p:nvPr/>
          </p:nvCxnSpPr>
          <p:spPr>
            <a:xfrm>
              <a:off x="5940431" y="5774622"/>
              <a:ext cx="1440145" cy="29240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urved Connector 109">
              <a:extLst>
                <a:ext uri="{FF2B5EF4-FFF2-40B4-BE49-F238E27FC236}">
                  <a16:creationId xmlns:a16="http://schemas.microsoft.com/office/drawing/2014/main" id="{099CB3F0-213A-7E40-A775-8EEE1B87B544}"/>
                </a:ext>
              </a:extLst>
            </p:cNvPr>
            <p:cNvCxnSpPr>
              <a:cxnSpLocks/>
              <a:stCxn id="10" idx="3"/>
              <a:endCxn id="71" idx="1"/>
            </p:cNvCxnSpPr>
            <p:nvPr/>
          </p:nvCxnSpPr>
          <p:spPr>
            <a:xfrm>
              <a:off x="1366653" y="3975883"/>
              <a:ext cx="1142666" cy="1588056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9C636F1-03A9-2049-9B6E-15FDC86D80A6}"/>
                </a:ext>
              </a:extLst>
            </p:cNvPr>
            <p:cNvSpPr txBox="1"/>
            <p:nvPr/>
          </p:nvSpPr>
          <p:spPr>
            <a:xfrm>
              <a:off x="1005854" y="4941588"/>
              <a:ext cx="894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Request/Render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5E6B585-7392-9E4C-8A07-189DBCE5DA0A}"/>
                </a:ext>
              </a:extLst>
            </p:cNvPr>
            <p:cNvSpPr txBox="1"/>
            <p:nvPr/>
          </p:nvSpPr>
          <p:spPr>
            <a:xfrm>
              <a:off x="5183269" y="1448427"/>
              <a:ext cx="89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HTTP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D5FB9E2-25CA-5448-A80D-802109BEE5AE}"/>
                </a:ext>
              </a:extLst>
            </p:cNvPr>
            <p:cNvSpPr txBox="1"/>
            <p:nvPr/>
          </p:nvSpPr>
          <p:spPr>
            <a:xfrm>
              <a:off x="5239656" y="3279174"/>
              <a:ext cx="89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HTTP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4D345E8-B3AE-F54D-B7AD-608B3D8EE24B}"/>
                </a:ext>
              </a:extLst>
            </p:cNvPr>
            <p:cNvSpPr txBox="1"/>
            <p:nvPr/>
          </p:nvSpPr>
          <p:spPr>
            <a:xfrm>
              <a:off x="4093882" y="5330553"/>
              <a:ext cx="5957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HTTP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BFABCB3-333B-C642-AB7C-2862AB5CB716}"/>
                </a:ext>
              </a:extLst>
            </p:cNvPr>
            <p:cNvSpPr txBox="1"/>
            <p:nvPr/>
          </p:nvSpPr>
          <p:spPr>
            <a:xfrm>
              <a:off x="6345730" y="5346248"/>
              <a:ext cx="5936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HTTP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1588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C7448D-A908-5D49-9F99-EEC256E7830B}"/>
              </a:ext>
            </a:extLst>
          </p:cNvPr>
          <p:cNvSpPr txBox="1"/>
          <p:nvPr/>
        </p:nvSpPr>
        <p:spPr>
          <a:xfrm>
            <a:off x="2782171" y="3136612"/>
            <a:ext cx="6627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Design Questions</a:t>
            </a:r>
          </a:p>
        </p:txBody>
      </p:sp>
    </p:spTree>
    <p:extLst>
      <p:ext uri="{BB962C8B-B14F-4D97-AF65-F5344CB8AC3E}">
        <p14:creationId xmlns:p14="http://schemas.microsoft.com/office/powerpoint/2010/main" val="24018159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C7448D-A908-5D49-9F99-EEC256E7830B}"/>
              </a:ext>
            </a:extLst>
          </p:cNvPr>
          <p:cNvSpPr txBox="1"/>
          <p:nvPr/>
        </p:nvSpPr>
        <p:spPr>
          <a:xfrm>
            <a:off x="1272746" y="562817"/>
            <a:ext cx="6627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Open Design Questions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66A99-D353-0D46-9795-E43A6E638F37}"/>
              </a:ext>
            </a:extLst>
          </p:cNvPr>
          <p:cNvSpPr txBox="1"/>
          <p:nvPr/>
        </p:nvSpPr>
        <p:spPr>
          <a:xfrm>
            <a:off x="1142117" y="1896327"/>
            <a:ext cx="100954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How to make Grafana Panels </a:t>
            </a:r>
            <a:r>
              <a:rPr lang="en-US" sz="2400" u="sng" dirty="0">
                <a:solidFill>
                  <a:schemeClr val="bg1"/>
                </a:solidFill>
                <a:latin typeface="Bradley Hand ITC" panose="03070402050302030203" pitchFamily="66" charset="77"/>
              </a:rPr>
              <a:t>look and feel </a:t>
            </a: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like Horizon?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How to </a:t>
            </a:r>
            <a:r>
              <a:rPr lang="en-US" sz="2400" u="sng" dirty="0">
                <a:solidFill>
                  <a:schemeClr val="bg1"/>
                </a:solidFill>
                <a:latin typeface="Bradley Hand ITC" panose="03070402050302030203" pitchFamily="66" charset="77"/>
              </a:rPr>
              <a:t>restrict</a:t>
            </a: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 Customer A </a:t>
            </a:r>
            <a:r>
              <a:rPr lang="en-US" sz="2400" u="sng" dirty="0">
                <a:solidFill>
                  <a:schemeClr val="bg1"/>
                </a:solidFill>
                <a:latin typeface="Bradley Hand ITC" panose="03070402050302030203" pitchFamily="66" charset="77"/>
              </a:rPr>
              <a:t>access</a:t>
            </a: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 to Customer B’s data (sources)?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How to </a:t>
            </a:r>
            <a:r>
              <a:rPr lang="en-US" sz="2400" u="sng" dirty="0">
                <a:solidFill>
                  <a:schemeClr val="bg1"/>
                </a:solidFill>
                <a:latin typeface="Bradley Hand ITC" panose="03070402050302030203" pitchFamily="66" charset="77"/>
              </a:rPr>
              <a:t>operationalize</a:t>
            </a: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 Grafana? Monitoring, health checks, etc.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Run a multi-tenant Grafana vs. one Grafana per Customer?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How to </a:t>
            </a:r>
            <a:r>
              <a:rPr lang="en-US" sz="2400" u="sng" dirty="0">
                <a:solidFill>
                  <a:schemeClr val="bg1"/>
                </a:solidFill>
                <a:latin typeface="Bradley Hand ITC" panose="03070402050302030203" pitchFamily="66" charset="77"/>
              </a:rPr>
              <a:t>authenticate Horizon</a:t>
            </a: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 to embed a Grafana panel for a Customer?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How to prevent Customers from adding </a:t>
            </a:r>
            <a:r>
              <a:rPr lang="en-US" sz="2400" u="sng" dirty="0">
                <a:solidFill>
                  <a:schemeClr val="bg1"/>
                </a:solidFill>
                <a:latin typeface="Bradley Hand ITC" panose="03070402050302030203" pitchFamily="66" charset="77"/>
              </a:rPr>
              <a:t>long running queries</a:t>
            </a: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How to </a:t>
            </a:r>
            <a:r>
              <a:rPr lang="en-US" sz="2400" u="sng" dirty="0">
                <a:solidFill>
                  <a:schemeClr val="bg1"/>
                </a:solidFill>
                <a:latin typeface="Bradley Hand ITC" panose="03070402050302030203" pitchFamily="66" charset="77"/>
              </a:rPr>
              <a:t>onboard</a:t>
            </a: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 a new Customer into the solution?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How to integrate SUMS data into the solution (legacy data)?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How to collect time-series device (or asset) health data if needed?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How to off-board a customer if they cancel service with IBM?</a:t>
            </a:r>
          </a:p>
        </p:txBody>
      </p:sp>
    </p:spTree>
    <p:extLst>
      <p:ext uri="{BB962C8B-B14F-4D97-AF65-F5344CB8AC3E}">
        <p14:creationId xmlns:p14="http://schemas.microsoft.com/office/powerpoint/2010/main" val="215121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C7448D-A908-5D49-9F99-EEC256E7830B}"/>
              </a:ext>
            </a:extLst>
          </p:cNvPr>
          <p:cNvSpPr txBox="1"/>
          <p:nvPr/>
        </p:nvSpPr>
        <p:spPr>
          <a:xfrm>
            <a:off x="1272746" y="562817"/>
            <a:ext cx="6627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Open Design Questions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66A99-D353-0D46-9795-E43A6E638F37}"/>
              </a:ext>
            </a:extLst>
          </p:cNvPr>
          <p:cNvSpPr txBox="1"/>
          <p:nvPr/>
        </p:nvSpPr>
        <p:spPr>
          <a:xfrm>
            <a:off x="1142117" y="1896327"/>
            <a:ext cx="100954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strike="sngStrike" dirty="0">
                <a:solidFill>
                  <a:schemeClr val="bg1"/>
                </a:solidFill>
                <a:latin typeface="Bradley Hand ITC" panose="03070402050302030203" pitchFamily="66" charset="77"/>
              </a:rPr>
              <a:t>Embedding &amp; scale: perf on mobile devices?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strike="sngStrike" dirty="0">
                <a:solidFill>
                  <a:schemeClr val="bg1"/>
                </a:solidFill>
                <a:latin typeface="Bradley Hand ITC" panose="03070402050302030203" pitchFamily="66" charset="77"/>
              </a:rPr>
              <a:t>Links from within panels to other parts of the application?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strike="sngStrike" dirty="0">
                <a:solidFill>
                  <a:schemeClr val="bg1"/>
                </a:solidFill>
                <a:latin typeface="Bradley Hand ITC" panose="03070402050302030203" pitchFamily="66" charset="77"/>
              </a:rPr>
              <a:t>Iframes &amp; security: do in a way that passes Pen tests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strike="sngStrike" dirty="0">
                <a:solidFill>
                  <a:schemeClr val="bg1"/>
                </a:solidFill>
                <a:latin typeface="Bradley Hand ITC" panose="03070402050302030203" pitchFamily="66" charset="77"/>
              </a:rPr>
              <a:t>Alternatives: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400" strike="sngStrike" dirty="0">
                <a:solidFill>
                  <a:schemeClr val="bg1"/>
                </a:solidFill>
                <a:latin typeface="Bradley Hand ITC" panose="03070402050302030203" pitchFamily="66" charset="77"/>
              </a:rPr>
              <a:t>No current approach for reporting in Horizon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400" strike="sngStrike" dirty="0">
                <a:solidFill>
                  <a:schemeClr val="bg1"/>
                </a:solidFill>
                <a:latin typeface="Bradley Hand ITC" panose="03070402050302030203" pitchFamily="66" charset="77"/>
              </a:rPr>
              <a:t>Roll our own – Falcon, do it like </a:t>
            </a:r>
            <a:r>
              <a:rPr lang="en-US" sz="2400" strike="sngStrike" dirty="0" err="1">
                <a:solidFill>
                  <a:schemeClr val="bg1"/>
                </a:solidFill>
                <a:latin typeface="Bradley Hand ITC" panose="03070402050302030203" pitchFamily="66" charset="77"/>
              </a:rPr>
              <a:t>Qradar</a:t>
            </a:r>
            <a:r>
              <a:rPr lang="en-US" sz="2400" strike="sngStrike" dirty="0">
                <a:solidFill>
                  <a:schemeClr val="bg1"/>
                </a:solidFill>
                <a:latin typeface="Bradley Hand ITC" panose="03070402050302030203" pitchFamily="66" charset="77"/>
              </a:rPr>
              <a:t> does it.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400" strike="sngStrike" dirty="0">
                <a:solidFill>
                  <a:schemeClr val="bg1"/>
                </a:solidFill>
                <a:latin typeface="Bradley Hand ITC" panose="03070402050302030203" pitchFamily="66" charset="77"/>
              </a:rPr>
              <a:t>Integration with React?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strike="sngStrike" dirty="0">
                <a:solidFill>
                  <a:schemeClr val="bg1"/>
                </a:solidFill>
                <a:latin typeface="Bradley Hand ITC" panose="03070402050302030203" pitchFamily="66" charset="77"/>
              </a:rPr>
              <a:t>Interactive panels?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400" strike="sngStrike" dirty="0">
                <a:solidFill>
                  <a:schemeClr val="bg1"/>
                </a:solidFill>
                <a:latin typeface="Bradley Hand ITC" panose="03070402050302030203" pitchFamily="66" charset="77"/>
              </a:rPr>
              <a:t>Iframe url removes all except zoom-in/out </a:t>
            </a:r>
          </a:p>
        </p:txBody>
      </p:sp>
    </p:spTree>
    <p:extLst>
      <p:ext uri="{BB962C8B-B14F-4D97-AF65-F5344CB8AC3E}">
        <p14:creationId xmlns:p14="http://schemas.microsoft.com/office/powerpoint/2010/main" val="87248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0116A83-1708-454B-8DD0-77F4B24D67C0}"/>
              </a:ext>
            </a:extLst>
          </p:cNvPr>
          <p:cNvGrpSpPr/>
          <p:nvPr/>
        </p:nvGrpSpPr>
        <p:grpSpPr>
          <a:xfrm>
            <a:off x="233694" y="284813"/>
            <a:ext cx="11528698" cy="6186245"/>
            <a:chOff x="233694" y="284813"/>
            <a:chExt cx="11528698" cy="61862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0DE4D3-FD01-BB4C-B02D-5D5F09966269}"/>
                </a:ext>
              </a:extLst>
            </p:cNvPr>
            <p:cNvSpPr/>
            <p:nvPr/>
          </p:nvSpPr>
          <p:spPr>
            <a:xfrm>
              <a:off x="592563" y="1060331"/>
              <a:ext cx="2392776" cy="3555245"/>
            </a:xfrm>
            <a:custGeom>
              <a:avLst/>
              <a:gdLst>
                <a:gd name="connsiteX0" fmla="*/ 0 w 2392776"/>
                <a:gd name="connsiteY0" fmla="*/ 0 h 3555245"/>
                <a:gd name="connsiteX1" fmla="*/ 2392776 w 2392776"/>
                <a:gd name="connsiteY1" fmla="*/ 0 h 3555245"/>
                <a:gd name="connsiteX2" fmla="*/ 2392776 w 2392776"/>
                <a:gd name="connsiteY2" fmla="*/ 3555245 h 3555245"/>
                <a:gd name="connsiteX3" fmla="*/ 0 w 2392776"/>
                <a:gd name="connsiteY3" fmla="*/ 3555245 h 3555245"/>
                <a:gd name="connsiteX4" fmla="*/ 0 w 2392776"/>
                <a:gd name="connsiteY4" fmla="*/ 0 h 3555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2776" h="3555245" extrusionOk="0">
                  <a:moveTo>
                    <a:pt x="0" y="0"/>
                  </a:moveTo>
                  <a:cubicBezTo>
                    <a:pt x="496308" y="-109404"/>
                    <a:pt x="1653757" y="-69256"/>
                    <a:pt x="2392776" y="0"/>
                  </a:cubicBezTo>
                  <a:cubicBezTo>
                    <a:pt x="2376081" y="853055"/>
                    <a:pt x="2470205" y="2887002"/>
                    <a:pt x="2392776" y="3555245"/>
                  </a:cubicBezTo>
                  <a:cubicBezTo>
                    <a:pt x="1362913" y="3606165"/>
                    <a:pt x="831938" y="3480555"/>
                    <a:pt x="0" y="3555245"/>
                  </a:cubicBezTo>
                  <a:cubicBezTo>
                    <a:pt x="127317" y="2490824"/>
                    <a:pt x="-72729" y="132293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86BB45-FE01-854B-8415-B366C4594DF6}"/>
                </a:ext>
              </a:extLst>
            </p:cNvPr>
            <p:cNvSpPr/>
            <p:nvPr/>
          </p:nvSpPr>
          <p:spPr>
            <a:xfrm>
              <a:off x="903019" y="1788042"/>
              <a:ext cx="1792619" cy="2463106"/>
            </a:xfrm>
            <a:custGeom>
              <a:avLst/>
              <a:gdLst>
                <a:gd name="connsiteX0" fmla="*/ 0 w 1792619"/>
                <a:gd name="connsiteY0" fmla="*/ 0 h 2463106"/>
                <a:gd name="connsiteX1" fmla="*/ 1792619 w 1792619"/>
                <a:gd name="connsiteY1" fmla="*/ 0 h 2463106"/>
                <a:gd name="connsiteX2" fmla="*/ 1792619 w 1792619"/>
                <a:gd name="connsiteY2" fmla="*/ 2463106 h 2463106"/>
                <a:gd name="connsiteX3" fmla="*/ 0 w 1792619"/>
                <a:gd name="connsiteY3" fmla="*/ 2463106 h 2463106"/>
                <a:gd name="connsiteX4" fmla="*/ 0 w 1792619"/>
                <a:gd name="connsiteY4" fmla="*/ 0 h 246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2619" h="2463106" extrusionOk="0">
                  <a:moveTo>
                    <a:pt x="0" y="0"/>
                  </a:moveTo>
                  <a:cubicBezTo>
                    <a:pt x="601688" y="139600"/>
                    <a:pt x="1211283" y="-12495"/>
                    <a:pt x="1792619" y="0"/>
                  </a:cubicBezTo>
                  <a:cubicBezTo>
                    <a:pt x="1659737" y="1051177"/>
                    <a:pt x="1877570" y="2024533"/>
                    <a:pt x="1792619" y="2463106"/>
                  </a:cubicBezTo>
                  <a:cubicBezTo>
                    <a:pt x="991027" y="2339587"/>
                    <a:pt x="443961" y="2461177"/>
                    <a:pt x="0" y="2463106"/>
                  </a:cubicBezTo>
                  <a:cubicBezTo>
                    <a:pt x="-20187" y="2033428"/>
                    <a:pt x="-152480" y="514719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30B1FF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99FD04-57EE-0F4B-9B4E-713A9A858AB4}"/>
                </a:ext>
              </a:extLst>
            </p:cNvPr>
            <p:cNvSpPr txBox="1"/>
            <p:nvPr/>
          </p:nvSpPr>
          <p:spPr>
            <a:xfrm>
              <a:off x="698299" y="1229759"/>
              <a:ext cx="1717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Web Application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C66D08-B179-0442-8D41-1D7E1D4518AA}"/>
                </a:ext>
              </a:extLst>
            </p:cNvPr>
            <p:cNvSpPr txBox="1"/>
            <p:nvPr/>
          </p:nvSpPr>
          <p:spPr>
            <a:xfrm>
              <a:off x="429608" y="345479"/>
              <a:ext cx="1270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XPP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FC6E7F-AB75-4F44-862D-D7097256526B}"/>
                </a:ext>
              </a:extLst>
            </p:cNvPr>
            <p:cNvSpPr/>
            <p:nvPr/>
          </p:nvSpPr>
          <p:spPr>
            <a:xfrm>
              <a:off x="233694" y="284813"/>
              <a:ext cx="6187094" cy="6160957"/>
            </a:xfrm>
            <a:custGeom>
              <a:avLst/>
              <a:gdLst>
                <a:gd name="connsiteX0" fmla="*/ 0 w 6187094"/>
                <a:gd name="connsiteY0" fmla="*/ 0 h 6160957"/>
                <a:gd name="connsiteX1" fmla="*/ 6187094 w 6187094"/>
                <a:gd name="connsiteY1" fmla="*/ 0 h 6160957"/>
                <a:gd name="connsiteX2" fmla="*/ 6187094 w 6187094"/>
                <a:gd name="connsiteY2" fmla="*/ 6160957 h 6160957"/>
                <a:gd name="connsiteX3" fmla="*/ 0 w 6187094"/>
                <a:gd name="connsiteY3" fmla="*/ 6160957 h 6160957"/>
                <a:gd name="connsiteX4" fmla="*/ 0 w 6187094"/>
                <a:gd name="connsiteY4" fmla="*/ 0 h 616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87094" h="6160957" extrusionOk="0">
                  <a:moveTo>
                    <a:pt x="0" y="0"/>
                  </a:moveTo>
                  <a:cubicBezTo>
                    <a:pt x="1404130" y="-109404"/>
                    <a:pt x="3826929" y="-69256"/>
                    <a:pt x="6187094" y="0"/>
                  </a:cubicBezTo>
                  <a:cubicBezTo>
                    <a:pt x="6170399" y="1263173"/>
                    <a:pt x="6264523" y="3296608"/>
                    <a:pt x="6187094" y="6160957"/>
                  </a:cubicBezTo>
                  <a:cubicBezTo>
                    <a:pt x="4129097" y="6211877"/>
                    <a:pt x="2808208" y="6086267"/>
                    <a:pt x="0" y="6160957"/>
                  </a:cubicBezTo>
                  <a:cubicBezTo>
                    <a:pt x="127317" y="5084207"/>
                    <a:pt x="-72729" y="763862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rgbClr val="30B1FF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7A8F83-E13A-3243-9663-8E59CAA0689A}"/>
                </a:ext>
              </a:extLst>
            </p:cNvPr>
            <p:cNvSpPr/>
            <p:nvPr/>
          </p:nvSpPr>
          <p:spPr>
            <a:xfrm>
              <a:off x="3617707" y="1060331"/>
              <a:ext cx="2547725" cy="3555245"/>
            </a:xfrm>
            <a:custGeom>
              <a:avLst/>
              <a:gdLst>
                <a:gd name="connsiteX0" fmla="*/ 0 w 2547725"/>
                <a:gd name="connsiteY0" fmla="*/ 0 h 3555245"/>
                <a:gd name="connsiteX1" fmla="*/ 2547725 w 2547725"/>
                <a:gd name="connsiteY1" fmla="*/ 0 h 3555245"/>
                <a:gd name="connsiteX2" fmla="*/ 2547725 w 2547725"/>
                <a:gd name="connsiteY2" fmla="*/ 3555245 h 3555245"/>
                <a:gd name="connsiteX3" fmla="*/ 0 w 2547725"/>
                <a:gd name="connsiteY3" fmla="*/ 3555245 h 3555245"/>
                <a:gd name="connsiteX4" fmla="*/ 0 w 2547725"/>
                <a:gd name="connsiteY4" fmla="*/ 0 h 3555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7725" h="3555245" extrusionOk="0">
                  <a:moveTo>
                    <a:pt x="0" y="0"/>
                  </a:moveTo>
                  <a:cubicBezTo>
                    <a:pt x="727657" y="-109404"/>
                    <a:pt x="1315846" y="-69256"/>
                    <a:pt x="2547725" y="0"/>
                  </a:cubicBezTo>
                  <a:cubicBezTo>
                    <a:pt x="2531030" y="853055"/>
                    <a:pt x="2625154" y="2887002"/>
                    <a:pt x="2547725" y="3555245"/>
                  </a:cubicBezTo>
                  <a:cubicBezTo>
                    <a:pt x="1589733" y="3606165"/>
                    <a:pt x="428158" y="3480555"/>
                    <a:pt x="0" y="3555245"/>
                  </a:cubicBezTo>
                  <a:cubicBezTo>
                    <a:pt x="127317" y="2490824"/>
                    <a:pt x="-72729" y="1322931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9F0C60-2B19-FA4C-A084-B4821B7FBEDB}"/>
                </a:ext>
              </a:extLst>
            </p:cNvPr>
            <p:cNvSpPr txBox="1"/>
            <p:nvPr/>
          </p:nvSpPr>
          <p:spPr>
            <a:xfrm>
              <a:off x="3819861" y="1229760"/>
              <a:ext cx="2039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Grafana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BF5CF48-6D8E-AA40-B6A9-F576D214754B}"/>
                </a:ext>
              </a:extLst>
            </p:cNvPr>
            <p:cNvSpPr/>
            <p:nvPr/>
          </p:nvSpPr>
          <p:spPr>
            <a:xfrm>
              <a:off x="8114121" y="858883"/>
              <a:ext cx="3390480" cy="1964081"/>
            </a:xfrm>
            <a:custGeom>
              <a:avLst/>
              <a:gdLst>
                <a:gd name="connsiteX0" fmla="*/ 0 w 3390480"/>
                <a:gd name="connsiteY0" fmla="*/ 0 h 1964081"/>
                <a:gd name="connsiteX1" fmla="*/ 3390480 w 3390480"/>
                <a:gd name="connsiteY1" fmla="*/ 0 h 1964081"/>
                <a:gd name="connsiteX2" fmla="*/ 3390480 w 3390480"/>
                <a:gd name="connsiteY2" fmla="*/ 1964081 h 1964081"/>
                <a:gd name="connsiteX3" fmla="*/ 0 w 3390480"/>
                <a:gd name="connsiteY3" fmla="*/ 1964081 h 1964081"/>
                <a:gd name="connsiteX4" fmla="*/ 0 w 3390480"/>
                <a:gd name="connsiteY4" fmla="*/ 0 h 196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0480" h="1964081" extrusionOk="0">
                  <a:moveTo>
                    <a:pt x="0" y="0"/>
                  </a:moveTo>
                  <a:cubicBezTo>
                    <a:pt x="1518020" y="-109404"/>
                    <a:pt x="3001369" y="-69256"/>
                    <a:pt x="3390480" y="0"/>
                  </a:cubicBezTo>
                  <a:cubicBezTo>
                    <a:pt x="3373785" y="796484"/>
                    <a:pt x="3467909" y="1321426"/>
                    <a:pt x="3390480" y="1964081"/>
                  </a:cubicBezTo>
                  <a:cubicBezTo>
                    <a:pt x="2290856" y="2015001"/>
                    <a:pt x="796873" y="1889391"/>
                    <a:pt x="0" y="1964081"/>
                  </a:cubicBezTo>
                  <a:cubicBezTo>
                    <a:pt x="127317" y="1501628"/>
                    <a:pt x="-72729" y="418683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374E01-12EF-C943-826A-8C140CBEEFC8}"/>
                </a:ext>
              </a:extLst>
            </p:cNvPr>
            <p:cNvSpPr txBox="1"/>
            <p:nvPr/>
          </p:nvSpPr>
          <p:spPr>
            <a:xfrm>
              <a:off x="8238694" y="976556"/>
              <a:ext cx="19190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Cloud Data Sources</a:t>
              </a: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F90EACA2-5B9E-BE45-A195-6E2C45ACA48B}"/>
                </a:ext>
              </a:extLst>
            </p:cNvPr>
            <p:cNvSpPr/>
            <p:nvPr/>
          </p:nvSpPr>
          <p:spPr>
            <a:xfrm>
              <a:off x="8562884" y="1578344"/>
              <a:ext cx="758179" cy="597703"/>
            </a:xfrm>
            <a:custGeom>
              <a:avLst/>
              <a:gdLst>
                <a:gd name="connsiteX0" fmla="*/ 0 w 758179"/>
                <a:gd name="connsiteY0" fmla="*/ 74713 h 597703"/>
                <a:gd name="connsiteX1" fmla="*/ 379090 w 758179"/>
                <a:gd name="connsiteY1" fmla="*/ 149426 h 597703"/>
                <a:gd name="connsiteX2" fmla="*/ 758180 w 758179"/>
                <a:gd name="connsiteY2" fmla="*/ 74713 h 597703"/>
                <a:gd name="connsiteX3" fmla="*/ 758179 w 758179"/>
                <a:gd name="connsiteY3" fmla="*/ 522990 h 597703"/>
                <a:gd name="connsiteX4" fmla="*/ 379089 w 758179"/>
                <a:gd name="connsiteY4" fmla="*/ 597703 h 597703"/>
                <a:gd name="connsiteX5" fmla="*/ -1 w 758179"/>
                <a:gd name="connsiteY5" fmla="*/ 522990 h 597703"/>
                <a:gd name="connsiteX6" fmla="*/ 0 w 758179"/>
                <a:gd name="connsiteY6" fmla="*/ 74713 h 597703"/>
                <a:gd name="connsiteX0" fmla="*/ 0 w 758179"/>
                <a:gd name="connsiteY0" fmla="*/ 74713 h 597703"/>
                <a:gd name="connsiteX1" fmla="*/ 379090 w 758179"/>
                <a:gd name="connsiteY1" fmla="*/ 0 h 597703"/>
                <a:gd name="connsiteX2" fmla="*/ 758180 w 758179"/>
                <a:gd name="connsiteY2" fmla="*/ 74713 h 597703"/>
                <a:gd name="connsiteX3" fmla="*/ 379090 w 758179"/>
                <a:gd name="connsiteY3" fmla="*/ 149426 h 597703"/>
                <a:gd name="connsiteX4" fmla="*/ 0 w 758179"/>
                <a:gd name="connsiteY4" fmla="*/ 74713 h 597703"/>
                <a:gd name="connsiteX0" fmla="*/ 758179 w 758179"/>
                <a:gd name="connsiteY0" fmla="*/ 74713 h 597703"/>
                <a:gd name="connsiteX1" fmla="*/ 379089 w 758179"/>
                <a:gd name="connsiteY1" fmla="*/ 149426 h 597703"/>
                <a:gd name="connsiteX2" fmla="*/ -1 w 758179"/>
                <a:gd name="connsiteY2" fmla="*/ 74713 h 597703"/>
                <a:gd name="connsiteX3" fmla="*/ 379089 w 758179"/>
                <a:gd name="connsiteY3" fmla="*/ 0 h 597703"/>
                <a:gd name="connsiteX4" fmla="*/ 758179 w 758179"/>
                <a:gd name="connsiteY4" fmla="*/ 74713 h 597703"/>
                <a:gd name="connsiteX5" fmla="*/ 758179 w 758179"/>
                <a:gd name="connsiteY5" fmla="*/ 522990 h 597703"/>
                <a:gd name="connsiteX6" fmla="*/ 379089 w 758179"/>
                <a:gd name="connsiteY6" fmla="*/ 597703 h 597703"/>
                <a:gd name="connsiteX7" fmla="*/ -1 w 758179"/>
                <a:gd name="connsiteY7" fmla="*/ 522990 h 597703"/>
                <a:gd name="connsiteX8" fmla="*/ 0 w 758179"/>
                <a:gd name="connsiteY8" fmla="*/ 74713 h 59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179" h="597703" stroke="0" extrusionOk="0">
                  <a:moveTo>
                    <a:pt x="0" y="74713"/>
                  </a:moveTo>
                  <a:cubicBezTo>
                    <a:pt x="-24997" y="100557"/>
                    <a:pt x="146206" y="158253"/>
                    <a:pt x="379090" y="149426"/>
                  </a:cubicBezTo>
                  <a:cubicBezTo>
                    <a:pt x="595390" y="150886"/>
                    <a:pt x="755113" y="116074"/>
                    <a:pt x="758180" y="74713"/>
                  </a:cubicBezTo>
                  <a:cubicBezTo>
                    <a:pt x="752739" y="229452"/>
                    <a:pt x="753412" y="399915"/>
                    <a:pt x="758179" y="522990"/>
                  </a:cubicBezTo>
                  <a:cubicBezTo>
                    <a:pt x="732503" y="550205"/>
                    <a:pt x="615201" y="610482"/>
                    <a:pt x="379089" y="597703"/>
                  </a:cubicBezTo>
                  <a:cubicBezTo>
                    <a:pt x="177491" y="598625"/>
                    <a:pt x="1974" y="560188"/>
                    <a:pt x="-1" y="522990"/>
                  </a:cubicBezTo>
                  <a:cubicBezTo>
                    <a:pt x="-10345" y="371980"/>
                    <a:pt x="-12806" y="236196"/>
                    <a:pt x="0" y="74713"/>
                  </a:cubicBezTo>
                  <a:close/>
                </a:path>
                <a:path w="758179" h="597703" fill="lighten" stroke="0" extrusionOk="0">
                  <a:moveTo>
                    <a:pt x="0" y="74713"/>
                  </a:moveTo>
                  <a:cubicBezTo>
                    <a:pt x="-1249" y="21540"/>
                    <a:pt x="166388" y="4636"/>
                    <a:pt x="379090" y="0"/>
                  </a:cubicBezTo>
                  <a:cubicBezTo>
                    <a:pt x="594352" y="3301"/>
                    <a:pt x="762799" y="34560"/>
                    <a:pt x="758180" y="74713"/>
                  </a:cubicBezTo>
                  <a:cubicBezTo>
                    <a:pt x="725329" y="110663"/>
                    <a:pt x="610781" y="167683"/>
                    <a:pt x="379090" y="149426"/>
                  </a:cubicBezTo>
                  <a:cubicBezTo>
                    <a:pt x="173345" y="154816"/>
                    <a:pt x="115" y="117170"/>
                    <a:pt x="0" y="74713"/>
                  </a:cubicBezTo>
                  <a:close/>
                </a:path>
                <a:path w="758179" h="597703" fill="none" extrusionOk="0">
                  <a:moveTo>
                    <a:pt x="758179" y="74713"/>
                  </a:moveTo>
                  <a:cubicBezTo>
                    <a:pt x="775307" y="142359"/>
                    <a:pt x="607918" y="173266"/>
                    <a:pt x="379089" y="149426"/>
                  </a:cubicBezTo>
                  <a:cubicBezTo>
                    <a:pt x="171085" y="148233"/>
                    <a:pt x="733" y="112522"/>
                    <a:pt x="-1" y="74713"/>
                  </a:cubicBezTo>
                  <a:cubicBezTo>
                    <a:pt x="-3026" y="33947"/>
                    <a:pt x="151326" y="-12694"/>
                    <a:pt x="379089" y="0"/>
                  </a:cubicBezTo>
                  <a:cubicBezTo>
                    <a:pt x="580823" y="-542"/>
                    <a:pt x="756471" y="29968"/>
                    <a:pt x="758179" y="74713"/>
                  </a:cubicBezTo>
                  <a:cubicBezTo>
                    <a:pt x="764691" y="161910"/>
                    <a:pt x="736070" y="400548"/>
                    <a:pt x="758179" y="522990"/>
                  </a:cubicBezTo>
                  <a:cubicBezTo>
                    <a:pt x="751606" y="576006"/>
                    <a:pt x="598985" y="605528"/>
                    <a:pt x="379089" y="597703"/>
                  </a:cubicBezTo>
                  <a:cubicBezTo>
                    <a:pt x="169426" y="604761"/>
                    <a:pt x="2711" y="562644"/>
                    <a:pt x="-1" y="522990"/>
                  </a:cubicBezTo>
                  <a:cubicBezTo>
                    <a:pt x="-14085" y="395924"/>
                    <a:pt x="-22170" y="225321"/>
                    <a:pt x="0" y="74713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can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E83FF826-8AE9-A441-A629-50CC42554FCA}"/>
                </a:ext>
              </a:extLst>
            </p:cNvPr>
            <p:cNvSpPr/>
            <p:nvPr/>
          </p:nvSpPr>
          <p:spPr>
            <a:xfrm>
              <a:off x="2603308" y="5400398"/>
              <a:ext cx="690294" cy="503897"/>
            </a:xfrm>
            <a:custGeom>
              <a:avLst/>
              <a:gdLst>
                <a:gd name="connsiteX0" fmla="*/ 0 w 690294"/>
                <a:gd name="connsiteY0" fmla="*/ 62987 h 503897"/>
                <a:gd name="connsiteX1" fmla="*/ 345147 w 690294"/>
                <a:gd name="connsiteY1" fmla="*/ 125974 h 503897"/>
                <a:gd name="connsiteX2" fmla="*/ 690294 w 690294"/>
                <a:gd name="connsiteY2" fmla="*/ 62987 h 503897"/>
                <a:gd name="connsiteX3" fmla="*/ 690294 w 690294"/>
                <a:gd name="connsiteY3" fmla="*/ 440910 h 503897"/>
                <a:gd name="connsiteX4" fmla="*/ 345147 w 690294"/>
                <a:gd name="connsiteY4" fmla="*/ 503897 h 503897"/>
                <a:gd name="connsiteX5" fmla="*/ 0 w 690294"/>
                <a:gd name="connsiteY5" fmla="*/ 440910 h 503897"/>
                <a:gd name="connsiteX6" fmla="*/ 0 w 690294"/>
                <a:gd name="connsiteY6" fmla="*/ 62987 h 503897"/>
                <a:gd name="connsiteX0" fmla="*/ 0 w 690294"/>
                <a:gd name="connsiteY0" fmla="*/ 62987 h 503897"/>
                <a:gd name="connsiteX1" fmla="*/ 345147 w 690294"/>
                <a:gd name="connsiteY1" fmla="*/ 0 h 503897"/>
                <a:gd name="connsiteX2" fmla="*/ 690294 w 690294"/>
                <a:gd name="connsiteY2" fmla="*/ 62987 h 503897"/>
                <a:gd name="connsiteX3" fmla="*/ 345147 w 690294"/>
                <a:gd name="connsiteY3" fmla="*/ 125974 h 503897"/>
                <a:gd name="connsiteX4" fmla="*/ 0 w 690294"/>
                <a:gd name="connsiteY4" fmla="*/ 62987 h 503897"/>
                <a:gd name="connsiteX0" fmla="*/ 690294 w 690294"/>
                <a:gd name="connsiteY0" fmla="*/ 62987 h 503897"/>
                <a:gd name="connsiteX1" fmla="*/ 345147 w 690294"/>
                <a:gd name="connsiteY1" fmla="*/ 125974 h 503897"/>
                <a:gd name="connsiteX2" fmla="*/ 0 w 690294"/>
                <a:gd name="connsiteY2" fmla="*/ 62987 h 503897"/>
                <a:gd name="connsiteX3" fmla="*/ 345147 w 690294"/>
                <a:gd name="connsiteY3" fmla="*/ 0 h 503897"/>
                <a:gd name="connsiteX4" fmla="*/ 690294 w 690294"/>
                <a:gd name="connsiteY4" fmla="*/ 62987 h 503897"/>
                <a:gd name="connsiteX5" fmla="*/ 690294 w 690294"/>
                <a:gd name="connsiteY5" fmla="*/ 440910 h 503897"/>
                <a:gd name="connsiteX6" fmla="*/ 345147 w 690294"/>
                <a:gd name="connsiteY6" fmla="*/ 503897 h 503897"/>
                <a:gd name="connsiteX7" fmla="*/ 0 w 690294"/>
                <a:gd name="connsiteY7" fmla="*/ 440910 h 503897"/>
                <a:gd name="connsiteX8" fmla="*/ 0 w 690294"/>
                <a:gd name="connsiteY8" fmla="*/ 62987 h 503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294" h="503897" stroke="0" extrusionOk="0">
                  <a:moveTo>
                    <a:pt x="0" y="62987"/>
                  </a:moveTo>
                  <a:cubicBezTo>
                    <a:pt x="-5971" y="94091"/>
                    <a:pt x="129109" y="135514"/>
                    <a:pt x="345147" y="125974"/>
                  </a:cubicBezTo>
                  <a:cubicBezTo>
                    <a:pt x="542347" y="127360"/>
                    <a:pt x="685743" y="97919"/>
                    <a:pt x="690294" y="62987"/>
                  </a:cubicBezTo>
                  <a:cubicBezTo>
                    <a:pt x="665083" y="199558"/>
                    <a:pt x="709945" y="383188"/>
                    <a:pt x="690294" y="440910"/>
                  </a:cubicBezTo>
                  <a:cubicBezTo>
                    <a:pt x="675614" y="467665"/>
                    <a:pt x="559657" y="515312"/>
                    <a:pt x="345147" y="503897"/>
                  </a:cubicBezTo>
                  <a:cubicBezTo>
                    <a:pt x="157838" y="504290"/>
                    <a:pt x="1081" y="473473"/>
                    <a:pt x="0" y="440910"/>
                  </a:cubicBezTo>
                  <a:cubicBezTo>
                    <a:pt x="-18335" y="326047"/>
                    <a:pt x="25641" y="136255"/>
                    <a:pt x="0" y="62987"/>
                  </a:cubicBezTo>
                  <a:close/>
                </a:path>
                <a:path w="690294" h="503897" fill="lighten" stroke="0" extrusionOk="0">
                  <a:moveTo>
                    <a:pt x="0" y="62987"/>
                  </a:moveTo>
                  <a:cubicBezTo>
                    <a:pt x="-1585" y="13082"/>
                    <a:pt x="141799" y="17690"/>
                    <a:pt x="345147" y="0"/>
                  </a:cubicBezTo>
                  <a:cubicBezTo>
                    <a:pt x="538357" y="1450"/>
                    <a:pt x="691406" y="28467"/>
                    <a:pt x="690294" y="62987"/>
                  </a:cubicBezTo>
                  <a:cubicBezTo>
                    <a:pt x="684250" y="96796"/>
                    <a:pt x="550574" y="138084"/>
                    <a:pt x="345147" y="125974"/>
                  </a:cubicBezTo>
                  <a:cubicBezTo>
                    <a:pt x="157044" y="129720"/>
                    <a:pt x="181" y="99645"/>
                    <a:pt x="0" y="62987"/>
                  </a:cubicBezTo>
                  <a:close/>
                </a:path>
                <a:path w="690294" h="503897" fill="none" extrusionOk="0">
                  <a:moveTo>
                    <a:pt x="690294" y="62987"/>
                  </a:moveTo>
                  <a:cubicBezTo>
                    <a:pt x="699015" y="111207"/>
                    <a:pt x="542818" y="134613"/>
                    <a:pt x="345147" y="125974"/>
                  </a:cubicBezTo>
                  <a:cubicBezTo>
                    <a:pt x="157187" y="123646"/>
                    <a:pt x="396" y="95911"/>
                    <a:pt x="0" y="62987"/>
                  </a:cubicBezTo>
                  <a:cubicBezTo>
                    <a:pt x="-29146" y="32986"/>
                    <a:pt x="136932" y="-12141"/>
                    <a:pt x="345147" y="0"/>
                  </a:cubicBezTo>
                  <a:cubicBezTo>
                    <a:pt x="534159" y="-114"/>
                    <a:pt x="687853" y="23224"/>
                    <a:pt x="690294" y="62987"/>
                  </a:cubicBezTo>
                  <a:cubicBezTo>
                    <a:pt x="686221" y="131155"/>
                    <a:pt x="692232" y="352318"/>
                    <a:pt x="690294" y="440910"/>
                  </a:cubicBezTo>
                  <a:cubicBezTo>
                    <a:pt x="687456" y="480771"/>
                    <a:pt x="552250" y="516146"/>
                    <a:pt x="345147" y="503897"/>
                  </a:cubicBezTo>
                  <a:cubicBezTo>
                    <a:pt x="154496" y="504655"/>
                    <a:pt x="2153" y="474420"/>
                    <a:pt x="0" y="440910"/>
                  </a:cubicBezTo>
                  <a:cubicBezTo>
                    <a:pt x="-27882" y="316997"/>
                    <a:pt x="-7043" y="196248"/>
                    <a:pt x="0" y="62987"/>
                  </a:cubicBezTo>
                </a:path>
              </a:pathLst>
            </a:custGeom>
            <a:noFill/>
            <a:ln w="19050">
              <a:solidFill>
                <a:srgbClr val="F2AE2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can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FC3072-17BB-BB43-841A-458454808219}"/>
                </a:ext>
              </a:extLst>
            </p:cNvPr>
            <p:cNvSpPr txBox="1"/>
            <p:nvPr/>
          </p:nvSpPr>
          <p:spPr>
            <a:xfrm>
              <a:off x="970987" y="2034551"/>
              <a:ext cx="14641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Health Dashboard</a:t>
              </a:r>
            </a:p>
          </p:txBody>
        </p:sp>
        <p:pic>
          <p:nvPicPr>
            <p:cNvPr id="43" name="Graphic 42" descr="Periodic Graph">
              <a:extLst>
                <a:ext uri="{FF2B5EF4-FFF2-40B4-BE49-F238E27FC236}">
                  <a16:creationId xmlns:a16="http://schemas.microsoft.com/office/drawing/2014/main" id="{B9D61520-17F7-FC42-9B66-32A8C0B85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5525" y="3318123"/>
              <a:ext cx="646339" cy="646339"/>
            </a:xfrm>
            <a:prstGeom prst="rect">
              <a:avLst/>
            </a:prstGeom>
          </p:spPr>
        </p:pic>
        <p:pic>
          <p:nvPicPr>
            <p:cNvPr id="45" name="Graphic 44" descr="Scatterplot">
              <a:extLst>
                <a:ext uri="{FF2B5EF4-FFF2-40B4-BE49-F238E27FC236}">
                  <a16:creationId xmlns:a16="http://schemas.microsoft.com/office/drawing/2014/main" id="{7BA842DB-8D03-3543-86E5-ACC418A9F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03374" y="2425484"/>
              <a:ext cx="646339" cy="646339"/>
            </a:xfrm>
            <a:prstGeom prst="rect">
              <a:avLst/>
            </a:prstGeom>
          </p:spPr>
        </p:pic>
        <p:pic>
          <p:nvPicPr>
            <p:cNvPr id="47" name="Graphic 46" descr="Bar graph with upward trend">
              <a:extLst>
                <a:ext uri="{FF2B5EF4-FFF2-40B4-BE49-F238E27FC236}">
                  <a16:creationId xmlns:a16="http://schemas.microsoft.com/office/drawing/2014/main" id="{CC4775B3-754D-7F49-8EDE-86B3CDB66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3859" y="2431313"/>
              <a:ext cx="646339" cy="646339"/>
            </a:xfrm>
            <a:prstGeom prst="rect">
              <a:avLst/>
            </a:prstGeom>
          </p:spPr>
        </p:pic>
        <p:pic>
          <p:nvPicPr>
            <p:cNvPr id="51" name="Graphic 50" descr="Periodic Graph">
              <a:extLst>
                <a:ext uri="{FF2B5EF4-FFF2-40B4-BE49-F238E27FC236}">
                  <a16:creationId xmlns:a16="http://schemas.microsoft.com/office/drawing/2014/main" id="{55C7A00E-C209-4442-9A0A-605F54B05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75057" y="3084387"/>
              <a:ext cx="646339" cy="628711"/>
            </a:xfrm>
            <a:prstGeom prst="rect">
              <a:avLst/>
            </a:prstGeom>
          </p:spPr>
        </p:pic>
        <p:pic>
          <p:nvPicPr>
            <p:cNvPr id="52" name="Graphic 51" descr="Scatterplot">
              <a:extLst>
                <a:ext uri="{FF2B5EF4-FFF2-40B4-BE49-F238E27FC236}">
                  <a16:creationId xmlns:a16="http://schemas.microsoft.com/office/drawing/2014/main" id="{4FD979ED-7FA8-A44B-A195-685B3CF5A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96548" y="2200512"/>
              <a:ext cx="646339" cy="628711"/>
            </a:xfrm>
            <a:prstGeom prst="rect">
              <a:avLst/>
            </a:prstGeom>
          </p:spPr>
        </p:pic>
        <p:pic>
          <p:nvPicPr>
            <p:cNvPr id="53" name="Graphic 52" descr="Bar graph with upward trend">
              <a:extLst>
                <a:ext uri="{FF2B5EF4-FFF2-40B4-BE49-F238E27FC236}">
                  <a16:creationId xmlns:a16="http://schemas.microsoft.com/office/drawing/2014/main" id="{5744059F-920F-C44F-B0E3-7F5EDFEE0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21056" y="2200512"/>
              <a:ext cx="646339" cy="628711"/>
            </a:xfrm>
            <a:prstGeom prst="rect">
              <a:avLst/>
            </a:prstGeom>
          </p:spPr>
        </p:pic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9C74B22B-CCD8-934E-B368-30AF6E46ED2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730169" y="3166163"/>
              <a:ext cx="1147195" cy="190514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E26737C-0459-DD47-AEE5-E7A0405CAE4F}"/>
                </a:ext>
              </a:extLst>
            </p:cNvPr>
            <p:cNvSpPr txBox="1"/>
            <p:nvPr/>
          </p:nvSpPr>
          <p:spPr>
            <a:xfrm>
              <a:off x="2868197" y="3501248"/>
              <a:ext cx="89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Render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521DEE9-0242-AB42-9FB2-30C2D10893F1}"/>
                </a:ext>
              </a:extLst>
            </p:cNvPr>
            <p:cNvSpPr txBox="1"/>
            <p:nvPr/>
          </p:nvSpPr>
          <p:spPr>
            <a:xfrm>
              <a:off x="6695172" y="1580742"/>
              <a:ext cx="56234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Auth/Query</a:t>
              </a:r>
              <a:endParaRPr lang="en-US" sz="1400" b="1" dirty="0">
                <a:solidFill>
                  <a:schemeClr val="bg1"/>
                </a:solidFill>
                <a:latin typeface="Bradley Hand ITC" panose="03070402050302030203" pitchFamily="66" charset="77"/>
              </a:endParaRPr>
            </a:p>
          </p:txBody>
        </p:sp>
        <p:cxnSp>
          <p:nvCxnSpPr>
            <p:cNvPr id="76" name="Curved Connector 75">
              <a:extLst>
                <a:ext uri="{FF2B5EF4-FFF2-40B4-BE49-F238E27FC236}">
                  <a16:creationId xmlns:a16="http://schemas.microsoft.com/office/drawing/2014/main" id="{696F7A2A-9517-A544-9D6D-15A70D773C45}"/>
                </a:ext>
              </a:extLst>
            </p:cNvPr>
            <p:cNvCxnSpPr>
              <a:cxnSpLocks/>
            </p:cNvCxnSpPr>
            <p:nvPr/>
          </p:nvCxnSpPr>
          <p:spPr>
            <a:xfrm>
              <a:off x="2712645" y="2685249"/>
              <a:ext cx="1147197" cy="197114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BF87721-2AF4-6647-942D-8F5EB52BF278}"/>
                </a:ext>
              </a:extLst>
            </p:cNvPr>
            <p:cNvSpPr txBox="1"/>
            <p:nvPr/>
          </p:nvSpPr>
          <p:spPr>
            <a:xfrm>
              <a:off x="2868297" y="2350895"/>
              <a:ext cx="8941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Request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C8992A1-552D-3149-8E5A-2DC3E526D839}"/>
                </a:ext>
              </a:extLst>
            </p:cNvPr>
            <p:cNvSpPr txBox="1"/>
            <p:nvPr/>
          </p:nvSpPr>
          <p:spPr>
            <a:xfrm>
              <a:off x="1842643" y="3356677"/>
              <a:ext cx="5925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rial Rounded MT Bold" panose="020F0704030504030204" pitchFamily="34" charset="77"/>
                </a:rPr>
                <a:t>75%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2AAFEF6-4B8E-6E4E-822A-EC392D8FEAD3}"/>
                </a:ext>
              </a:extLst>
            </p:cNvPr>
            <p:cNvSpPr/>
            <p:nvPr/>
          </p:nvSpPr>
          <p:spPr>
            <a:xfrm>
              <a:off x="1817888" y="3262738"/>
              <a:ext cx="646339" cy="692960"/>
            </a:xfrm>
            <a:custGeom>
              <a:avLst/>
              <a:gdLst>
                <a:gd name="connsiteX0" fmla="*/ 0 w 646339"/>
                <a:gd name="connsiteY0" fmla="*/ 0 h 692960"/>
                <a:gd name="connsiteX1" fmla="*/ 646339 w 646339"/>
                <a:gd name="connsiteY1" fmla="*/ 0 h 692960"/>
                <a:gd name="connsiteX2" fmla="*/ 646339 w 646339"/>
                <a:gd name="connsiteY2" fmla="*/ 692960 h 692960"/>
                <a:gd name="connsiteX3" fmla="*/ 0 w 646339"/>
                <a:gd name="connsiteY3" fmla="*/ 692960 h 692960"/>
                <a:gd name="connsiteX4" fmla="*/ 0 w 646339"/>
                <a:gd name="connsiteY4" fmla="*/ 0 h 69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339" h="692960" extrusionOk="0">
                  <a:moveTo>
                    <a:pt x="0" y="0"/>
                  </a:moveTo>
                  <a:cubicBezTo>
                    <a:pt x="290082" y="49376"/>
                    <a:pt x="363004" y="-15747"/>
                    <a:pt x="646339" y="0"/>
                  </a:cubicBezTo>
                  <a:cubicBezTo>
                    <a:pt x="664249" y="145918"/>
                    <a:pt x="668431" y="554828"/>
                    <a:pt x="646339" y="692960"/>
                  </a:cubicBezTo>
                  <a:cubicBezTo>
                    <a:pt x="329564" y="734531"/>
                    <a:pt x="206843" y="656743"/>
                    <a:pt x="0" y="692960"/>
                  </a:cubicBezTo>
                  <a:cubicBezTo>
                    <a:pt x="25159" y="481778"/>
                    <a:pt x="2987" y="12555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F4260CB-2A67-304A-8FF6-13F20990334A}"/>
                </a:ext>
              </a:extLst>
            </p:cNvPr>
            <p:cNvSpPr txBox="1"/>
            <p:nvPr/>
          </p:nvSpPr>
          <p:spPr>
            <a:xfrm>
              <a:off x="1864423" y="3616947"/>
              <a:ext cx="58529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CPU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6CEBD74-DDBA-7C46-AD66-89AC025955B3}"/>
                </a:ext>
              </a:extLst>
            </p:cNvPr>
            <p:cNvSpPr txBox="1"/>
            <p:nvPr/>
          </p:nvSpPr>
          <p:spPr>
            <a:xfrm>
              <a:off x="5046277" y="3096528"/>
              <a:ext cx="5925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Arial Rounded MT Bold" panose="020F0704030504030204" pitchFamily="34" charset="77"/>
                </a:rPr>
                <a:t>75%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0FBFA2-F31A-2D4E-8822-FFBCED2C0701}"/>
                </a:ext>
              </a:extLst>
            </p:cNvPr>
            <p:cNvSpPr/>
            <p:nvPr/>
          </p:nvSpPr>
          <p:spPr>
            <a:xfrm>
              <a:off x="5021522" y="3021489"/>
              <a:ext cx="646339" cy="674060"/>
            </a:xfrm>
            <a:custGeom>
              <a:avLst/>
              <a:gdLst>
                <a:gd name="connsiteX0" fmla="*/ 0 w 646339"/>
                <a:gd name="connsiteY0" fmla="*/ 0 h 674060"/>
                <a:gd name="connsiteX1" fmla="*/ 646339 w 646339"/>
                <a:gd name="connsiteY1" fmla="*/ 0 h 674060"/>
                <a:gd name="connsiteX2" fmla="*/ 646339 w 646339"/>
                <a:gd name="connsiteY2" fmla="*/ 674060 h 674060"/>
                <a:gd name="connsiteX3" fmla="*/ 0 w 646339"/>
                <a:gd name="connsiteY3" fmla="*/ 674060 h 674060"/>
                <a:gd name="connsiteX4" fmla="*/ 0 w 646339"/>
                <a:gd name="connsiteY4" fmla="*/ 0 h 67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339" h="674060" extrusionOk="0">
                  <a:moveTo>
                    <a:pt x="0" y="0"/>
                  </a:moveTo>
                  <a:cubicBezTo>
                    <a:pt x="290082" y="49376"/>
                    <a:pt x="363004" y="-15747"/>
                    <a:pt x="646339" y="0"/>
                  </a:cubicBezTo>
                  <a:cubicBezTo>
                    <a:pt x="606208" y="80038"/>
                    <a:pt x="635946" y="482198"/>
                    <a:pt x="646339" y="674060"/>
                  </a:cubicBezTo>
                  <a:cubicBezTo>
                    <a:pt x="329564" y="715631"/>
                    <a:pt x="206843" y="637843"/>
                    <a:pt x="0" y="674060"/>
                  </a:cubicBezTo>
                  <a:cubicBezTo>
                    <a:pt x="-47963" y="407153"/>
                    <a:pt x="-45820" y="21621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41352E4-0D64-6744-87E2-D89CA49DA1A3}"/>
                </a:ext>
              </a:extLst>
            </p:cNvPr>
            <p:cNvSpPr txBox="1"/>
            <p:nvPr/>
          </p:nvSpPr>
          <p:spPr>
            <a:xfrm>
              <a:off x="4992460" y="3356798"/>
              <a:ext cx="6463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CPU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01CF6BA-6D9F-264A-B84A-9A92845A9F9A}"/>
                </a:ext>
              </a:extLst>
            </p:cNvPr>
            <p:cNvSpPr txBox="1"/>
            <p:nvPr/>
          </p:nvSpPr>
          <p:spPr>
            <a:xfrm>
              <a:off x="1195975" y="5124840"/>
              <a:ext cx="1541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Prometheus</a:t>
              </a:r>
            </a:p>
          </p:txBody>
        </p:sp>
        <p:sp>
          <p:nvSpPr>
            <p:cNvPr id="60" name="Can 59">
              <a:extLst>
                <a:ext uri="{FF2B5EF4-FFF2-40B4-BE49-F238E27FC236}">
                  <a16:creationId xmlns:a16="http://schemas.microsoft.com/office/drawing/2014/main" id="{801341FC-F21F-3F4B-94A7-D0945A7E1FDF}"/>
                </a:ext>
              </a:extLst>
            </p:cNvPr>
            <p:cNvSpPr/>
            <p:nvPr/>
          </p:nvSpPr>
          <p:spPr>
            <a:xfrm>
              <a:off x="4052205" y="5409173"/>
              <a:ext cx="690294" cy="503897"/>
            </a:xfrm>
            <a:custGeom>
              <a:avLst/>
              <a:gdLst>
                <a:gd name="connsiteX0" fmla="*/ 0 w 690294"/>
                <a:gd name="connsiteY0" fmla="*/ 62987 h 503897"/>
                <a:gd name="connsiteX1" fmla="*/ 345147 w 690294"/>
                <a:gd name="connsiteY1" fmla="*/ 125974 h 503897"/>
                <a:gd name="connsiteX2" fmla="*/ 690294 w 690294"/>
                <a:gd name="connsiteY2" fmla="*/ 62987 h 503897"/>
                <a:gd name="connsiteX3" fmla="*/ 690294 w 690294"/>
                <a:gd name="connsiteY3" fmla="*/ 440910 h 503897"/>
                <a:gd name="connsiteX4" fmla="*/ 345147 w 690294"/>
                <a:gd name="connsiteY4" fmla="*/ 503897 h 503897"/>
                <a:gd name="connsiteX5" fmla="*/ 0 w 690294"/>
                <a:gd name="connsiteY5" fmla="*/ 440910 h 503897"/>
                <a:gd name="connsiteX6" fmla="*/ 0 w 690294"/>
                <a:gd name="connsiteY6" fmla="*/ 62987 h 503897"/>
                <a:gd name="connsiteX0" fmla="*/ 0 w 690294"/>
                <a:gd name="connsiteY0" fmla="*/ 62987 h 503897"/>
                <a:gd name="connsiteX1" fmla="*/ 345147 w 690294"/>
                <a:gd name="connsiteY1" fmla="*/ 0 h 503897"/>
                <a:gd name="connsiteX2" fmla="*/ 690294 w 690294"/>
                <a:gd name="connsiteY2" fmla="*/ 62987 h 503897"/>
                <a:gd name="connsiteX3" fmla="*/ 345147 w 690294"/>
                <a:gd name="connsiteY3" fmla="*/ 125974 h 503897"/>
                <a:gd name="connsiteX4" fmla="*/ 0 w 690294"/>
                <a:gd name="connsiteY4" fmla="*/ 62987 h 503897"/>
                <a:gd name="connsiteX0" fmla="*/ 690294 w 690294"/>
                <a:gd name="connsiteY0" fmla="*/ 62987 h 503897"/>
                <a:gd name="connsiteX1" fmla="*/ 345147 w 690294"/>
                <a:gd name="connsiteY1" fmla="*/ 125974 h 503897"/>
                <a:gd name="connsiteX2" fmla="*/ 0 w 690294"/>
                <a:gd name="connsiteY2" fmla="*/ 62987 h 503897"/>
                <a:gd name="connsiteX3" fmla="*/ 345147 w 690294"/>
                <a:gd name="connsiteY3" fmla="*/ 0 h 503897"/>
                <a:gd name="connsiteX4" fmla="*/ 690294 w 690294"/>
                <a:gd name="connsiteY4" fmla="*/ 62987 h 503897"/>
                <a:gd name="connsiteX5" fmla="*/ 690294 w 690294"/>
                <a:gd name="connsiteY5" fmla="*/ 440910 h 503897"/>
                <a:gd name="connsiteX6" fmla="*/ 345147 w 690294"/>
                <a:gd name="connsiteY6" fmla="*/ 503897 h 503897"/>
                <a:gd name="connsiteX7" fmla="*/ 0 w 690294"/>
                <a:gd name="connsiteY7" fmla="*/ 440910 h 503897"/>
                <a:gd name="connsiteX8" fmla="*/ 0 w 690294"/>
                <a:gd name="connsiteY8" fmla="*/ 62987 h 503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294" h="503897" stroke="0" extrusionOk="0">
                  <a:moveTo>
                    <a:pt x="0" y="62987"/>
                  </a:moveTo>
                  <a:cubicBezTo>
                    <a:pt x="-5971" y="94091"/>
                    <a:pt x="129109" y="135514"/>
                    <a:pt x="345147" y="125974"/>
                  </a:cubicBezTo>
                  <a:cubicBezTo>
                    <a:pt x="542347" y="127360"/>
                    <a:pt x="685743" y="97919"/>
                    <a:pt x="690294" y="62987"/>
                  </a:cubicBezTo>
                  <a:cubicBezTo>
                    <a:pt x="665083" y="199558"/>
                    <a:pt x="709945" y="383188"/>
                    <a:pt x="690294" y="440910"/>
                  </a:cubicBezTo>
                  <a:cubicBezTo>
                    <a:pt x="675614" y="467665"/>
                    <a:pt x="559657" y="515312"/>
                    <a:pt x="345147" y="503897"/>
                  </a:cubicBezTo>
                  <a:cubicBezTo>
                    <a:pt x="157838" y="504290"/>
                    <a:pt x="1081" y="473473"/>
                    <a:pt x="0" y="440910"/>
                  </a:cubicBezTo>
                  <a:cubicBezTo>
                    <a:pt x="-18335" y="326047"/>
                    <a:pt x="25641" y="136255"/>
                    <a:pt x="0" y="62987"/>
                  </a:cubicBezTo>
                  <a:close/>
                </a:path>
                <a:path w="690294" h="503897" fill="lighten" stroke="0" extrusionOk="0">
                  <a:moveTo>
                    <a:pt x="0" y="62987"/>
                  </a:moveTo>
                  <a:cubicBezTo>
                    <a:pt x="-1585" y="13082"/>
                    <a:pt x="141799" y="17690"/>
                    <a:pt x="345147" y="0"/>
                  </a:cubicBezTo>
                  <a:cubicBezTo>
                    <a:pt x="538357" y="1450"/>
                    <a:pt x="691406" y="28467"/>
                    <a:pt x="690294" y="62987"/>
                  </a:cubicBezTo>
                  <a:cubicBezTo>
                    <a:pt x="684250" y="96796"/>
                    <a:pt x="550574" y="138084"/>
                    <a:pt x="345147" y="125974"/>
                  </a:cubicBezTo>
                  <a:cubicBezTo>
                    <a:pt x="157044" y="129720"/>
                    <a:pt x="181" y="99645"/>
                    <a:pt x="0" y="62987"/>
                  </a:cubicBezTo>
                  <a:close/>
                </a:path>
                <a:path w="690294" h="503897" fill="none" extrusionOk="0">
                  <a:moveTo>
                    <a:pt x="690294" y="62987"/>
                  </a:moveTo>
                  <a:cubicBezTo>
                    <a:pt x="699015" y="111207"/>
                    <a:pt x="542818" y="134613"/>
                    <a:pt x="345147" y="125974"/>
                  </a:cubicBezTo>
                  <a:cubicBezTo>
                    <a:pt x="157187" y="123646"/>
                    <a:pt x="396" y="95911"/>
                    <a:pt x="0" y="62987"/>
                  </a:cubicBezTo>
                  <a:cubicBezTo>
                    <a:pt x="-29146" y="32986"/>
                    <a:pt x="136932" y="-12141"/>
                    <a:pt x="345147" y="0"/>
                  </a:cubicBezTo>
                  <a:cubicBezTo>
                    <a:pt x="534159" y="-114"/>
                    <a:pt x="687853" y="23224"/>
                    <a:pt x="690294" y="62987"/>
                  </a:cubicBezTo>
                  <a:cubicBezTo>
                    <a:pt x="686221" y="131155"/>
                    <a:pt x="692232" y="352318"/>
                    <a:pt x="690294" y="440910"/>
                  </a:cubicBezTo>
                  <a:cubicBezTo>
                    <a:pt x="687456" y="480771"/>
                    <a:pt x="552250" y="516146"/>
                    <a:pt x="345147" y="503897"/>
                  </a:cubicBezTo>
                  <a:cubicBezTo>
                    <a:pt x="154496" y="504655"/>
                    <a:pt x="2153" y="474420"/>
                    <a:pt x="0" y="440910"/>
                  </a:cubicBezTo>
                  <a:cubicBezTo>
                    <a:pt x="-27882" y="316997"/>
                    <a:pt x="-7043" y="196248"/>
                    <a:pt x="0" y="62987"/>
                  </a:cubicBezTo>
                </a:path>
              </a:pathLst>
            </a:custGeom>
            <a:noFill/>
            <a:ln w="19050">
              <a:solidFill>
                <a:srgbClr val="F2AE2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can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FBA1F4A-6C26-794D-8CC6-AC4136982705}"/>
                </a:ext>
              </a:extLst>
            </p:cNvPr>
            <p:cNvSpPr/>
            <p:nvPr/>
          </p:nvSpPr>
          <p:spPr>
            <a:xfrm>
              <a:off x="7577446" y="4703467"/>
              <a:ext cx="4184946" cy="1767591"/>
            </a:xfrm>
            <a:custGeom>
              <a:avLst/>
              <a:gdLst>
                <a:gd name="connsiteX0" fmla="*/ 0 w 4184946"/>
                <a:gd name="connsiteY0" fmla="*/ 0 h 1767591"/>
                <a:gd name="connsiteX1" fmla="*/ 4184946 w 4184946"/>
                <a:gd name="connsiteY1" fmla="*/ 0 h 1767591"/>
                <a:gd name="connsiteX2" fmla="*/ 4184946 w 4184946"/>
                <a:gd name="connsiteY2" fmla="*/ 1767591 h 1767591"/>
                <a:gd name="connsiteX3" fmla="*/ 0 w 4184946"/>
                <a:gd name="connsiteY3" fmla="*/ 1767591 h 1767591"/>
                <a:gd name="connsiteX4" fmla="*/ 0 w 4184946"/>
                <a:gd name="connsiteY4" fmla="*/ 0 h 176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4946" h="1767591" extrusionOk="0">
                  <a:moveTo>
                    <a:pt x="0" y="0"/>
                  </a:moveTo>
                  <a:cubicBezTo>
                    <a:pt x="751982" y="-109404"/>
                    <a:pt x="2246157" y="-69256"/>
                    <a:pt x="4184946" y="0"/>
                  </a:cubicBezTo>
                  <a:cubicBezTo>
                    <a:pt x="4152921" y="214040"/>
                    <a:pt x="4158128" y="1186831"/>
                    <a:pt x="4184946" y="1767591"/>
                  </a:cubicBezTo>
                  <a:cubicBezTo>
                    <a:pt x="2859359" y="1818511"/>
                    <a:pt x="1647063" y="1692901"/>
                    <a:pt x="0" y="1767591"/>
                  </a:cubicBezTo>
                  <a:cubicBezTo>
                    <a:pt x="-151974" y="1540211"/>
                    <a:pt x="-31281" y="596380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24D0E11-121C-AA49-8966-1B4D1E34AEBA}"/>
                </a:ext>
              </a:extLst>
            </p:cNvPr>
            <p:cNvSpPr txBox="1"/>
            <p:nvPr/>
          </p:nvSpPr>
          <p:spPr>
            <a:xfrm>
              <a:off x="7824602" y="4790930"/>
              <a:ext cx="22471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On-Prem Devices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905F860-35B5-9648-9154-C3C123CBFB7F}"/>
                </a:ext>
              </a:extLst>
            </p:cNvPr>
            <p:cNvSpPr/>
            <p:nvPr/>
          </p:nvSpPr>
          <p:spPr>
            <a:xfrm>
              <a:off x="8113499" y="3375942"/>
              <a:ext cx="3511024" cy="951416"/>
            </a:xfrm>
            <a:custGeom>
              <a:avLst/>
              <a:gdLst>
                <a:gd name="connsiteX0" fmla="*/ 0 w 3511024"/>
                <a:gd name="connsiteY0" fmla="*/ 0 h 951416"/>
                <a:gd name="connsiteX1" fmla="*/ 3511024 w 3511024"/>
                <a:gd name="connsiteY1" fmla="*/ 0 h 951416"/>
                <a:gd name="connsiteX2" fmla="*/ 3511024 w 3511024"/>
                <a:gd name="connsiteY2" fmla="*/ 951416 h 951416"/>
                <a:gd name="connsiteX3" fmla="*/ 0 w 3511024"/>
                <a:gd name="connsiteY3" fmla="*/ 951416 h 951416"/>
                <a:gd name="connsiteX4" fmla="*/ 0 w 3511024"/>
                <a:gd name="connsiteY4" fmla="*/ 0 h 951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11024" h="951416" extrusionOk="0">
                  <a:moveTo>
                    <a:pt x="0" y="0"/>
                  </a:moveTo>
                  <a:cubicBezTo>
                    <a:pt x="355719" y="-109404"/>
                    <a:pt x="2138562" y="-69256"/>
                    <a:pt x="3511024" y="0"/>
                  </a:cubicBezTo>
                  <a:cubicBezTo>
                    <a:pt x="3485315" y="130730"/>
                    <a:pt x="3436416" y="524444"/>
                    <a:pt x="3511024" y="951416"/>
                  </a:cubicBezTo>
                  <a:cubicBezTo>
                    <a:pt x="1885761" y="1002336"/>
                    <a:pt x="1644851" y="876726"/>
                    <a:pt x="0" y="951416"/>
                  </a:cubicBezTo>
                  <a:cubicBezTo>
                    <a:pt x="-32971" y="479837"/>
                    <a:pt x="7016" y="424844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7ABA88B-132B-754C-A3F4-0B08EEB282E3}"/>
                </a:ext>
              </a:extLst>
            </p:cNvPr>
            <p:cNvSpPr txBox="1"/>
            <p:nvPr/>
          </p:nvSpPr>
          <p:spPr>
            <a:xfrm>
              <a:off x="8360233" y="3431338"/>
              <a:ext cx="32158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SaaS </a:t>
              </a:r>
              <a:b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</a:br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PAM / ISV / CyberArk</a:t>
              </a:r>
              <a:b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</a:br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Guardium Insights</a:t>
              </a:r>
            </a:p>
          </p:txBody>
        </p:sp>
        <p:cxnSp>
          <p:nvCxnSpPr>
            <p:cNvPr id="92" name="Curved Connector 91">
              <a:extLst>
                <a:ext uri="{FF2B5EF4-FFF2-40B4-BE49-F238E27FC236}">
                  <a16:creationId xmlns:a16="http://schemas.microsoft.com/office/drawing/2014/main" id="{85068B6C-4C53-5B4B-AD9A-F854F19EB60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887953" y="2894478"/>
              <a:ext cx="407274" cy="291746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Picture 93" descr="Icon&#10;&#10;Description automatically generated">
              <a:extLst>
                <a:ext uri="{FF2B5EF4-FFF2-40B4-BE49-F238E27FC236}">
                  <a16:creationId xmlns:a16="http://schemas.microsoft.com/office/drawing/2014/main" id="{70CF7717-B1D2-4141-90E2-337AE3F56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8620406" y="5310480"/>
              <a:ext cx="1199255" cy="919817"/>
            </a:xfrm>
            <a:prstGeom prst="rect">
              <a:avLst/>
            </a:prstGeom>
          </p:spPr>
        </p:pic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1A9498E-B549-DE48-B32E-EA5ABAD6C98D}"/>
                </a:ext>
              </a:extLst>
            </p:cNvPr>
            <p:cNvSpPr/>
            <p:nvPr/>
          </p:nvSpPr>
          <p:spPr>
            <a:xfrm>
              <a:off x="592562" y="5039252"/>
              <a:ext cx="5572869" cy="1004919"/>
            </a:xfrm>
            <a:custGeom>
              <a:avLst/>
              <a:gdLst>
                <a:gd name="connsiteX0" fmla="*/ 0 w 5572869"/>
                <a:gd name="connsiteY0" fmla="*/ 0 h 1004919"/>
                <a:gd name="connsiteX1" fmla="*/ 5572869 w 5572869"/>
                <a:gd name="connsiteY1" fmla="*/ 0 h 1004919"/>
                <a:gd name="connsiteX2" fmla="*/ 5572869 w 5572869"/>
                <a:gd name="connsiteY2" fmla="*/ 1004919 h 1004919"/>
                <a:gd name="connsiteX3" fmla="*/ 0 w 5572869"/>
                <a:gd name="connsiteY3" fmla="*/ 1004919 h 1004919"/>
                <a:gd name="connsiteX4" fmla="*/ 0 w 5572869"/>
                <a:gd name="connsiteY4" fmla="*/ 0 h 1004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869" h="1004919" extrusionOk="0">
                  <a:moveTo>
                    <a:pt x="0" y="0"/>
                  </a:moveTo>
                  <a:cubicBezTo>
                    <a:pt x="2140631" y="-109404"/>
                    <a:pt x="4243710" y="-69256"/>
                    <a:pt x="5572869" y="0"/>
                  </a:cubicBezTo>
                  <a:cubicBezTo>
                    <a:pt x="5615472" y="130147"/>
                    <a:pt x="5582438" y="624058"/>
                    <a:pt x="5572869" y="1004919"/>
                  </a:cubicBezTo>
                  <a:cubicBezTo>
                    <a:pt x="3030199" y="1055839"/>
                    <a:pt x="2487708" y="930229"/>
                    <a:pt x="0" y="1004919"/>
                  </a:cubicBezTo>
                  <a:cubicBezTo>
                    <a:pt x="-29294" y="635523"/>
                    <a:pt x="-2869" y="424726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76818D8-723E-6845-BF4B-1867AD184956}"/>
                </a:ext>
              </a:extLst>
            </p:cNvPr>
            <p:cNvSpPr txBox="1"/>
            <p:nvPr/>
          </p:nvSpPr>
          <p:spPr>
            <a:xfrm>
              <a:off x="6327899" y="4865040"/>
              <a:ext cx="1315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Telemetry Data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Scrape/Pull</a:t>
              </a:r>
              <a:endParaRPr lang="en-US" sz="1600" b="1" dirty="0">
                <a:solidFill>
                  <a:schemeClr val="bg1"/>
                </a:solidFill>
                <a:latin typeface="Bradley Hand ITC" panose="03070402050302030203" pitchFamily="66" charset="77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097C9F-1578-E145-8762-EBE500F307ED}"/>
                </a:ext>
              </a:extLst>
            </p:cNvPr>
            <p:cNvSpPr/>
            <p:nvPr/>
          </p:nvSpPr>
          <p:spPr>
            <a:xfrm>
              <a:off x="4014353" y="1788042"/>
              <a:ext cx="1899083" cy="2463106"/>
            </a:xfrm>
            <a:custGeom>
              <a:avLst/>
              <a:gdLst>
                <a:gd name="connsiteX0" fmla="*/ 0 w 1899083"/>
                <a:gd name="connsiteY0" fmla="*/ 0 h 2463106"/>
                <a:gd name="connsiteX1" fmla="*/ 1899083 w 1899083"/>
                <a:gd name="connsiteY1" fmla="*/ 0 h 2463106"/>
                <a:gd name="connsiteX2" fmla="*/ 1899083 w 1899083"/>
                <a:gd name="connsiteY2" fmla="*/ 2463106 h 2463106"/>
                <a:gd name="connsiteX3" fmla="*/ 0 w 1899083"/>
                <a:gd name="connsiteY3" fmla="*/ 2463106 h 2463106"/>
                <a:gd name="connsiteX4" fmla="*/ 0 w 1899083"/>
                <a:gd name="connsiteY4" fmla="*/ 0 h 246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9083" h="2463106" extrusionOk="0">
                  <a:moveTo>
                    <a:pt x="0" y="0"/>
                  </a:moveTo>
                  <a:cubicBezTo>
                    <a:pt x="946082" y="118645"/>
                    <a:pt x="1570575" y="116012"/>
                    <a:pt x="1899083" y="0"/>
                  </a:cubicBezTo>
                  <a:cubicBezTo>
                    <a:pt x="1766201" y="1051177"/>
                    <a:pt x="1984034" y="2024533"/>
                    <a:pt x="1899083" y="2463106"/>
                  </a:cubicBezTo>
                  <a:cubicBezTo>
                    <a:pt x="1417307" y="2597706"/>
                    <a:pt x="794360" y="2305910"/>
                    <a:pt x="0" y="2463106"/>
                  </a:cubicBezTo>
                  <a:cubicBezTo>
                    <a:pt x="-20187" y="2033428"/>
                    <a:pt x="-152480" y="514719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rgbClr val="EA5827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A852923-AA00-1B46-95B6-169FA35508CE}"/>
                </a:ext>
              </a:extLst>
            </p:cNvPr>
            <p:cNvSpPr txBox="1"/>
            <p:nvPr/>
          </p:nvSpPr>
          <p:spPr>
            <a:xfrm>
              <a:off x="9188607" y="2937975"/>
              <a:ext cx="131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Telemetry data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D275333-F72D-CA41-87EA-40A60CD59638}"/>
                </a:ext>
              </a:extLst>
            </p:cNvPr>
            <p:cNvSpPr txBox="1"/>
            <p:nvPr/>
          </p:nvSpPr>
          <p:spPr>
            <a:xfrm>
              <a:off x="2837172" y="5539493"/>
              <a:ext cx="494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0E87EE5-1B48-2C47-87E9-397F68D0C71B}"/>
                </a:ext>
              </a:extLst>
            </p:cNvPr>
            <p:cNvSpPr txBox="1"/>
            <p:nvPr/>
          </p:nvSpPr>
          <p:spPr>
            <a:xfrm>
              <a:off x="3986444" y="5573449"/>
              <a:ext cx="8788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2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585C8BB-6028-6C43-B31E-BFE583E01901}"/>
                </a:ext>
              </a:extLst>
            </p:cNvPr>
            <p:cNvSpPr/>
            <p:nvPr/>
          </p:nvSpPr>
          <p:spPr>
            <a:xfrm>
              <a:off x="7577446" y="348372"/>
              <a:ext cx="4184946" cy="4091861"/>
            </a:xfrm>
            <a:custGeom>
              <a:avLst/>
              <a:gdLst>
                <a:gd name="connsiteX0" fmla="*/ 0 w 4184946"/>
                <a:gd name="connsiteY0" fmla="*/ 0 h 4091861"/>
                <a:gd name="connsiteX1" fmla="*/ 4184946 w 4184946"/>
                <a:gd name="connsiteY1" fmla="*/ 0 h 4091861"/>
                <a:gd name="connsiteX2" fmla="*/ 4184946 w 4184946"/>
                <a:gd name="connsiteY2" fmla="*/ 4091861 h 4091861"/>
                <a:gd name="connsiteX3" fmla="*/ 0 w 4184946"/>
                <a:gd name="connsiteY3" fmla="*/ 4091861 h 4091861"/>
                <a:gd name="connsiteX4" fmla="*/ 0 w 4184946"/>
                <a:gd name="connsiteY4" fmla="*/ 0 h 409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4946" h="4091861" extrusionOk="0">
                  <a:moveTo>
                    <a:pt x="0" y="0"/>
                  </a:moveTo>
                  <a:cubicBezTo>
                    <a:pt x="751982" y="-109404"/>
                    <a:pt x="2246157" y="-69256"/>
                    <a:pt x="4184946" y="0"/>
                  </a:cubicBezTo>
                  <a:cubicBezTo>
                    <a:pt x="4168251" y="673964"/>
                    <a:pt x="4262375" y="3090868"/>
                    <a:pt x="4184946" y="4091861"/>
                  </a:cubicBezTo>
                  <a:cubicBezTo>
                    <a:pt x="2859359" y="4142781"/>
                    <a:pt x="1647063" y="4017171"/>
                    <a:pt x="0" y="4091861"/>
                  </a:cubicBezTo>
                  <a:cubicBezTo>
                    <a:pt x="127317" y="3363120"/>
                    <a:pt x="-72729" y="1833572"/>
                    <a:pt x="0" y="0"/>
                  </a:cubicBezTo>
                  <a:close/>
                </a:path>
              </a:pathLst>
            </a:custGeom>
            <a:noFill/>
            <a:ln w="25400"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426649898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A79C96F-5C26-0148-8999-B85AF0C1C0EF}"/>
                </a:ext>
              </a:extLst>
            </p:cNvPr>
            <p:cNvSpPr txBox="1"/>
            <p:nvPr/>
          </p:nvSpPr>
          <p:spPr>
            <a:xfrm>
              <a:off x="7824602" y="345479"/>
              <a:ext cx="1270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radley Hand ITC" panose="03070402050302030203" pitchFamily="66" charset="77"/>
                </a:rPr>
                <a:t>Cloud</a:t>
              </a:r>
            </a:p>
          </p:txBody>
        </p:sp>
        <p:cxnSp>
          <p:nvCxnSpPr>
            <p:cNvPr id="61" name="Curved Connector 60">
              <a:extLst>
                <a:ext uri="{FF2B5EF4-FFF2-40B4-BE49-F238E27FC236}">
                  <a16:creationId xmlns:a16="http://schemas.microsoft.com/office/drawing/2014/main" id="{863D48C3-E071-F043-9233-C09FFF58A5B0}"/>
                </a:ext>
              </a:extLst>
            </p:cNvPr>
            <p:cNvCxnSpPr>
              <a:cxnSpLocks/>
              <a:stCxn id="18" idx="2"/>
              <a:endCxn id="60" idx="1"/>
            </p:cNvCxnSpPr>
            <p:nvPr/>
          </p:nvCxnSpPr>
          <p:spPr>
            <a:xfrm rot="5400000">
              <a:off x="4101612" y="4546889"/>
              <a:ext cx="1158025" cy="566543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urved Connector 61">
              <a:extLst>
                <a:ext uri="{FF2B5EF4-FFF2-40B4-BE49-F238E27FC236}">
                  <a16:creationId xmlns:a16="http://schemas.microsoft.com/office/drawing/2014/main" id="{8D3840AE-3370-4145-8C01-5C75E115277E}"/>
                </a:ext>
              </a:extLst>
            </p:cNvPr>
            <p:cNvCxnSpPr>
              <a:cxnSpLocks/>
              <a:stCxn id="18" idx="2"/>
              <a:endCxn id="24" idx="1"/>
            </p:cNvCxnSpPr>
            <p:nvPr/>
          </p:nvCxnSpPr>
          <p:spPr>
            <a:xfrm rot="5400000">
              <a:off x="3381550" y="3818053"/>
              <a:ext cx="1149250" cy="2015440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2E5B0C29-EADC-614F-AF23-6A8B60118A9D}"/>
                </a:ext>
              </a:extLst>
            </p:cNvPr>
            <p:cNvCxnSpPr>
              <a:cxnSpLocks/>
              <a:stCxn id="17" idx="3"/>
              <a:endCxn id="20" idx="1"/>
            </p:cNvCxnSpPr>
            <p:nvPr/>
          </p:nvCxnSpPr>
          <p:spPr>
            <a:xfrm flipV="1">
              <a:off x="6165432" y="1840924"/>
              <a:ext cx="1948689" cy="997030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7" name="Picture 76" descr="Icon&#10;&#10;Description automatically generated">
              <a:extLst>
                <a:ext uri="{FF2B5EF4-FFF2-40B4-BE49-F238E27FC236}">
                  <a16:creationId xmlns:a16="http://schemas.microsoft.com/office/drawing/2014/main" id="{19F3AE09-608E-E84B-BCA7-89C8AA9C6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9788957" y="5294117"/>
              <a:ext cx="1199255" cy="919817"/>
            </a:xfrm>
            <a:prstGeom prst="rect">
              <a:avLst/>
            </a:prstGeom>
          </p:spPr>
        </p:pic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A706D624-D126-E447-8609-D27AD2F199AC}"/>
                </a:ext>
              </a:extLst>
            </p:cNvPr>
            <p:cNvCxnSpPr>
              <a:cxnSpLocks/>
              <a:stCxn id="102" idx="2"/>
            </p:cNvCxnSpPr>
            <p:nvPr/>
          </p:nvCxnSpPr>
          <p:spPr>
            <a:xfrm rot="5400000" flipH="1" flipV="1">
              <a:off x="5204797" y="3761463"/>
              <a:ext cx="456908" cy="4108508"/>
            </a:xfrm>
            <a:prstGeom prst="curvedConnector4">
              <a:avLst>
                <a:gd name="adj1" fmla="val -50032"/>
                <a:gd name="adj2" fmla="val 83911"/>
              </a:avLst>
            </a:prstGeom>
            <a:ln w="158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Can 82">
              <a:extLst>
                <a:ext uri="{FF2B5EF4-FFF2-40B4-BE49-F238E27FC236}">
                  <a16:creationId xmlns:a16="http://schemas.microsoft.com/office/drawing/2014/main" id="{900E21AC-7148-A94A-8913-0E0B6C85A62A}"/>
                </a:ext>
              </a:extLst>
            </p:cNvPr>
            <p:cNvSpPr/>
            <p:nvPr/>
          </p:nvSpPr>
          <p:spPr>
            <a:xfrm>
              <a:off x="10098631" y="1315110"/>
              <a:ext cx="758179" cy="597703"/>
            </a:xfrm>
            <a:custGeom>
              <a:avLst/>
              <a:gdLst>
                <a:gd name="connsiteX0" fmla="*/ 0 w 758179"/>
                <a:gd name="connsiteY0" fmla="*/ 74713 h 597703"/>
                <a:gd name="connsiteX1" fmla="*/ 379090 w 758179"/>
                <a:gd name="connsiteY1" fmla="*/ 149426 h 597703"/>
                <a:gd name="connsiteX2" fmla="*/ 758180 w 758179"/>
                <a:gd name="connsiteY2" fmla="*/ 74713 h 597703"/>
                <a:gd name="connsiteX3" fmla="*/ 758179 w 758179"/>
                <a:gd name="connsiteY3" fmla="*/ 522990 h 597703"/>
                <a:gd name="connsiteX4" fmla="*/ 379089 w 758179"/>
                <a:gd name="connsiteY4" fmla="*/ 597703 h 597703"/>
                <a:gd name="connsiteX5" fmla="*/ -1 w 758179"/>
                <a:gd name="connsiteY5" fmla="*/ 522990 h 597703"/>
                <a:gd name="connsiteX6" fmla="*/ 0 w 758179"/>
                <a:gd name="connsiteY6" fmla="*/ 74713 h 597703"/>
                <a:gd name="connsiteX0" fmla="*/ 0 w 758179"/>
                <a:gd name="connsiteY0" fmla="*/ 74713 h 597703"/>
                <a:gd name="connsiteX1" fmla="*/ 379090 w 758179"/>
                <a:gd name="connsiteY1" fmla="*/ 0 h 597703"/>
                <a:gd name="connsiteX2" fmla="*/ 758180 w 758179"/>
                <a:gd name="connsiteY2" fmla="*/ 74713 h 597703"/>
                <a:gd name="connsiteX3" fmla="*/ 379090 w 758179"/>
                <a:gd name="connsiteY3" fmla="*/ 149426 h 597703"/>
                <a:gd name="connsiteX4" fmla="*/ 0 w 758179"/>
                <a:gd name="connsiteY4" fmla="*/ 74713 h 597703"/>
                <a:gd name="connsiteX0" fmla="*/ 758179 w 758179"/>
                <a:gd name="connsiteY0" fmla="*/ 74713 h 597703"/>
                <a:gd name="connsiteX1" fmla="*/ 379089 w 758179"/>
                <a:gd name="connsiteY1" fmla="*/ 149426 h 597703"/>
                <a:gd name="connsiteX2" fmla="*/ -1 w 758179"/>
                <a:gd name="connsiteY2" fmla="*/ 74713 h 597703"/>
                <a:gd name="connsiteX3" fmla="*/ 379089 w 758179"/>
                <a:gd name="connsiteY3" fmla="*/ 0 h 597703"/>
                <a:gd name="connsiteX4" fmla="*/ 758179 w 758179"/>
                <a:gd name="connsiteY4" fmla="*/ 74713 h 597703"/>
                <a:gd name="connsiteX5" fmla="*/ 758179 w 758179"/>
                <a:gd name="connsiteY5" fmla="*/ 522990 h 597703"/>
                <a:gd name="connsiteX6" fmla="*/ 379089 w 758179"/>
                <a:gd name="connsiteY6" fmla="*/ 597703 h 597703"/>
                <a:gd name="connsiteX7" fmla="*/ -1 w 758179"/>
                <a:gd name="connsiteY7" fmla="*/ 522990 h 597703"/>
                <a:gd name="connsiteX8" fmla="*/ 0 w 758179"/>
                <a:gd name="connsiteY8" fmla="*/ 74713 h 59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179" h="597703" stroke="0" extrusionOk="0">
                  <a:moveTo>
                    <a:pt x="0" y="74713"/>
                  </a:moveTo>
                  <a:cubicBezTo>
                    <a:pt x="-24997" y="100557"/>
                    <a:pt x="146206" y="158253"/>
                    <a:pt x="379090" y="149426"/>
                  </a:cubicBezTo>
                  <a:cubicBezTo>
                    <a:pt x="595390" y="150886"/>
                    <a:pt x="755113" y="116074"/>
                    <a:pt x="758180" y="74713"/>
                  </a:cubicBezTo>
                  <a:cubicBezTo>
                    <a:pt x="752739" y="229452"/>
                    <a:pt x="753412" y="399915"/>
                    <a:pt x="758179" y="522990"/>
                  </a:cubicBezTo>
                  <a:cubicBezTo>
                    <a:pt x="732503" y="550205"/>
                    <a:pt x="615201" y="610482"/>
                    <a:pt x="379089" y="597703"/>
                  </a:cubicBezTo>
                  <a:cubicBezTo>
                    <a:pt x="177491" y="598625"/>
                    <a:pt x="1974" y="560188"/>
                    <a:pt x="-1" y="522990"/>
                  </a:cubicBezTo>
                  <a:cubicBezTo>
                    <a:pt x="-10345" y="371980"/>
                    <a:pt x="-12806" y="236196"/>
                    <a:pt x="0" y="74713"/>
                  </a:cubicBezTo>
                  <a:close/>
                </a:path>
                <a:path w="758179" h="597703" fill="lighten" stroke="0" extrusionOk="0">
                  <a:moveTo>
                    <a:pt x="0" y="74713"/>
                  </a:moveTo>
                  <a:cubicBezTo>
                    <a:pt x="-1249" y="21540"/>
                    <a:pt x="166388" y="4636"/>
                    <a:pt x="379090" y="0"/>
                  </a:cubicBezTo>
                  <a:cubicBezTo>
                    <a:pt x="594352" y="3301"/>
                    <a:pt x="762799" y="34560"/>
                    <a:pt x="758180" y="74713"/>
                  </a:cubicBezTo>
                  <a:cubicBezTo>
                    <a:pt x="725329" y="110663"/>
                    <a:pt x="610781" y="167683"/>
                    <a:pt x="379090" y="149426"/>
                  </a:cubicBezTo>
                  <a:cubicBezTo>
                    <a:pt x="173345" y="154816"/>
                    <a:pt x="115" y="117170"/>
                    <a:pt x="0" y="74713"/>
                  </a:cubicBezTo>
                  <a:close/>
                </a:path>
                <a:path w="758179" h="597703" fill="none" extrusionOk="0">
                  <a:moveTo>
                    <a:pt x="758179" y="74713"/>
                  </a:moveTo>
                  <a:cubicBezTo>
                    <a:pt x="775307" y="142359"/>
                    <a:pt x="607918" y="173266"/>
                    <a:pt x="379089" y="149426"/>
                  </a:cubicBezTo>
                  <a:cubicBezTo>
                    <a:pt x="171085" y="148233"/>
                    <a:pt x="733" y="112522"/>
                    <a:pt x="-1" y="74713"/>
                  </a:cubicBezTo>
                  <a:cubicBezTo>
                    <a:pt x="-3026" y="33947"/>
                    <a:pt x="151326" y="-12694"/>
                    <a:pt x="379089" y="0"/>
                  </a:cubicBezTo>
                  <a:cubicBezTo>
                    <a:pt x="580823" y="-542"/>
                    <a:pt x="756471" y="29968"/>
                    <a:pt x="758179" y="74713"/>
                  </a:cubicBezTo>
                  <a:cubicBezTo>
                    <a:pt x="764691" y="161910"/>
                    <a:pt x="736070" y="400548"/>
                    <a:pt x="758179" y="522990"/>
                  </a:cubicBezTo>
                  <a:cubicBezTo>
                    <a:pt x="751606" y="576006"/>
                    <a:pt x="598985" y="605528"/>
                    <a:pt x="379089" y="597703"/>
                  </a:cubicBezTo>
                  <a:cubicBezTo>
                    <a:pt x="169426" y="604761"/>
                    <a:pt x="2711" y="562644"/>
                    <a:pt x="-1" y="522990"/>
                  </a:cubicBezTo>
                  <a:cubicBezTo>
                    <a:pt x="-14085" y="395924"/>
                    <a:pt x="-22170" y="225321"/>
                    <a:pt x="0" y="74713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can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4" name="Can 83">
              <a:extLst>
                <a:ext uri="{FF2B5EF4-FFF2-40B4-BE49-F238E27FC236}">
                  <a16:creationId xmlns:a16="http://schemas.microsoft.com/office/drawing/2014/main" id="{4798D15E-50D6-4748-B28D-AEA10414A2F8}"/>
                </a:ext>
              </a:extLst>
            </p:cNvPr>
            <p:cNvSpPr/>
            <p:nvPr/>
          </p:nvSpPr>
          <p:spPr>
            <a:xfrm>
              <a:off x="9589047" y="2006894"/>
              <a:ext cx="758179" cy="597703"/>
            </a:xfrm>
            <a:custGeom>
              <a:avLst/>
              <a:gdLst>
                <a:gd name="connsiteX0" fmla="*/ 0 w 758179"/>
                <a:gd name="connsiteY0" fmla="*/ 74713 h 597703"/>
                <a:gd name="connsiteX1" fmla="*/ 379090 w 758179"/>
                <a:gd name="connsiteY1" fmla="*/ 149426 h 597703"/>
                <a:gd name="connsiteX2" fmla="*/ 758180 w 758179"/>
                <a:gd name="connsiteY2" fmla="*/ 74713 h 597703"/>
                <a:gd name="connsiteX3" fmla="*/ 758179 w 758179"/>
                <a:gd name="connsiteY3" fmla="*/ 522990 h 597703"/>
                <a:gd name="connsiteX4" fmla="*/ 379089 w 758179"/>
                <a:gd name="connsiteY4" fmla="*/ 597703 h 597703"/>
                <a:gd name="connsiteX5" fmla="*/ -1 w 758179"/>
                <a:gd name="connsiteY5" fmla="*/ 522990 h 597703"/>
                <a:gd name="connsiteX6" fmla="*/ 0 w 758179"/>
                <a:gd name="connsiteY6" fmla="*/ 74713 h 597703"/>
                <a:gd name="connsiteX0" fmla="*/ 0 w 758179"/>
                <a:gd name="connsiteY0" fmla="*/ 74713 h 597703"/>
                <a:gd name="connsiteX1" fmla="*/ 379090 w 758179"/>
                <a:gd name="connsiteY1" fmla="*/ 0 h 597703"/>
                <a:gd name="connsiteX2" fmla="*/ 758180 w 758179"/>
                <a:gd name="connsiteY2" fmla="*/ 74713 h 597703"/>
                <a:gd name="connsiteX3" fmla="*/ 379090 w 758179"/>
                <a:gd name="connsiteY3" fmla="*/ 149426 h 597703"/>
                <a:gd name="connsiteX4" fmla="*/ 0 w 758179"/>
                <a:gd name="connsiteY4" fmla="*/ 74713 h 597703"/>
                <a:gd name="connsiteX0" fmla="*/ 758179 w 758179"/>
                <a:gd name="connsiteY0" fmla="*/ 74713 h 597703"/>
                <a:gd name="connsiteX1" fmla="*/ 379089 w 758179"/>
                <a:gd name="connsiteY1" fmla="*/ 149426 h 597703"/>
                <a:gd name="connsiteX2" fmla="*/ -1 w 758179"/>
                <a:gd name="connsiteY2" fmla="*/ 74713 h 597703"/>
                <a:gd name="connsiteX3" fmla="*/ 379089 w 758179"/>
                <a:gd name="connsiteY3" fmla="*/ 0 h 597703"/>
                <a:gd name="connsiteX4" fmla="*/ 758179 w 758179"/>
                <a:gd name="connsiteY4" fmla="*/ 74713 h 597703"/>
                <a:gd name="connsiteX5" fmla="*/ 758179 w 758179"/>
                <a:gd name="connsiteY5" fmla="*/ 522990 h 597703"/>
                <a:gd name="connsiteX6" fmla="*/ 379089 w 758179"/>
                <a:gd name="connsiteY6" fmla="*/ 597703 h 597703"/>
                <a:gd name="connsiteX7" fmla="*/ -1 w 758179"/>
                <a:gd name="connsiteY7" fmla="*/ 522990 h 597703"/>
                <a:gd name="connsiteX8" fmla="*/ 0 w 758179"/>
                <a:gd name="connsiteY8" fmla="*/ 74713 h 59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8179" h="597703" stroke="0" extrusionOk="0">
                  <a:moveTo>
                    <a:pt x="0" y="74713"/>
                  </a:moveTo>
                  <a:cubicBezTo>
                    <a:pt x="-24997" y="100557"/>
                    <a:pt x="146206" y="158253"/>
                    <a:pt x="379090" y="149426"/>
                  </a:cubicBezTo>
                  <a:cubicBezTo>
                    <a:pt x="595390" y="150886"/>
                    <a:pt x="755113" y="116074"/>
                    <a:pt x="758180" y="74713"/>
                  </a:cubicBezTo>
                  <a:cubicBezTo>
                    <a:pt x="752739" y="229452"/>
                    <a:pt x="753412" y="399915"/>
                    <a:pt x="758179" y="522990"/>
                  </a:cubicBezTo>
                  <a:cubicBezTo>
                    <a:pt x="732503" y="550205"/>
                    <a:pt x="615201" y="610482"/>
                    <a:pt x="379089" y="597703"/>
                  </a:cubicBezTo>
                  <a:cubicBezTo>
                    <a:pt x="177491" y="598625"/>
                    <a:pt x="1974" y="560188"/>
                    <a:pt x="-1" y="522990"/>
                  </a:cubicBezTo>
                  <a:cubicBezTo>
                    <a:pt x="-10345" y="371980"/>
                    <a:pt x="-12806" y="236196"/>
                    <a:pt x="0" y="74713"/>
                  </a:cubicBezTo>
                  <a:close/>
                </a:path>
                <a:path w="758179" h="597703" fill="lighten" stroke="0" extrusionOk="0">
                  <a:moveTo>
                    <a:pt x="0" y="74713"/>
                  </a:moveTo>
                  <a:cubicBezTo>
                    <a:pt x="-1249" y="21540"/>
                    <a:pt x="166388" y="4636"/>
                    <a:pt x="379090" y="0"/>
                  </a:cubicBezTo>
                  <a:cubicBezTo>
                    <a:pt x="594352" y="3301"/>
                    <a:pt x="762799" y="34560"/>
                    <a:pt x="758180" y="74713"/>
                  </a:cubicBezTo>
                  <a:cubicBezTo>
                    <a:pt x="725329" y="110663"/>
                    <a:pt x="610781" y="167683"/>
                    <a:pt x="379090" y="149426"/>
                  </a:cubicBezTo>
                  <a:cubicBezTo>
                    <a:pt x="173345" y="154816"/>
                    <a:pt x="115" y="117170"/>
                    <a:pt x="0" y="74713"/>
                  </a:cubicBezTo>
                  <a:close/>
                </a:path>
                <a:path w="758179" h="597703" fill="none" extrusionOk="0">
                  <a:moveTo>
                    <a:pt x="758179" y="74713"/>
                  </a:moveTo>
                  <a:cubicBezTo>
                    <a:pt x="775307" y="142359"/>
                    <a:pt x="607918" y="173266"/>
                    <a:pt x="379089" y="149426"/>
                  </a:cubicBezTo>
                  <a:cubicBezTo>
                    <a:pt x="171085" y="148233"/>
                    <a:pt x="733" y="112522"/>
                    <a:pt x="-1" y="74713"/>
                  </a:cubicBezTo>
                  <a:cubicBezTo>
                    <a:pt x="-3026" y="33947"/>
                    <a:pt x="151326" y="-12694"/>
                    <a:pt x="379089" y="0"/>
                  </a:cubicBezTo>
                  <a:cubicBezTo>
                    <a:pt x="580823" y="-542"/>
                    <a:pt x="756471" y="29968"/>
                    <a:pt x="758179" y="74713"/>
                  </a:cubicBezTo>
                  <a:cubicBezTo>
                    <a:pt x="764691" y="161910"/>
                    <a:pt x="736070" y="400548"/>
                    <a:pt x="758179" y="522990"/>
                  </a:cubicBezTo>
                  <a:cubicBezTo>
                    <a:pt x="751606" y="576006"/>
                    <a:pt x="598985" y="605528"/>
                    <a:pt x="379089" y="597703"/>
                  </a:cubicBezTo>
                  <a:cubicBezTo>
                    <a:pt x="169426" y="604761"/>
                    <a:pt x="2711" y="562644"/>
                    <a:pt x="-1" y="522990"/>
                  </a:cubicBezTo>
                  <a:cubicBezTo>
                    <a:pt x="-14085" y="395924"/>
                    <a:pt x="-22170" y="225321"/>
                    <a:pt x="0" y="74713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can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0498496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C7448D-A908-5D49-9F99-EEC256E7830B}"/>
              </a:ext>
            </a:extLst>
          </p:cNvPr>
          <p:cNvSpPr txBox="1"/>
          <p:nvPr/>
        </p:nvSpPr>
        <p:spPr>
          <a:xfrm>
            <a:off x="2782171" y="2890391"/>
            <a:ext cx="66276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Epic: Cloud Analytics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Stories</a:t>
            </a:r>
          </a:p>
        </p:txBody>
      </p:sp>
    </p:spTree>
    <p:extLst>
      <p:ext uri="{BB962C8B-B14F-4D97-AF65-F5344CB8AC3E}">
        <p14:creationId xmlns:p14="http://schemas.microsoft.com/office/powerpoint/2010/main" val="19562676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C7448D-A908-5D49-9F99-EEC256E7830B}"/>
              </a:ext>
            </a:extLst>
          </p:cNvPr>
          <p:cNvSpPr txBox="1"/>
          <p:nvPr/>
        </p:nvSpPr>
        <p:spPr>
          <a:xfrm>
            <a:off x="1272746" y="562817"/>
            <a:ext cx="6627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Stories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66A99-D353-0D46-9795-E43A6E638F37}"/>
              </a:ext>
            </a:extLst>
          </p:cNvPr>
          <p:cNvSpPr txBox="1"/>
          <p:nvPr/>
        </p:nvSpPr>
        <p:spPr>
          <a:xfrm>
            <a:off x="1154475" y="1575051"/>
            <a:ext cx="1009547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Horizon Dashboard Prototype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OpenShift Grafana/Prometheus Operators – Research/Document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Add Device Misc Info to Elastic Search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Expose Device Misc Info through Device API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Grafana Custom Themes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Prometheus Encryption + Node Exporter TLS – Research/Document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Prometheus Node Exporters vs. Managed Platforms – Gaps?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SUMS  REST API – Design/Research/Discovery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AWS CloudWatch (Grafana Data Source) – End-to-End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Azure Monitor (Grafana Data Source) – End-to-End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Google Cloud Monitoring (Grafana Data Source) – End-to-End</a:t>
            </a:r>
          </a:p>
        </p:txBody>
      </p:sp>
    </p:spTree>
    <p:extLst>
      <p:ext uri="{BB962C8B-B14F-4D97-AF65-F5344CB8AC3E}">
        <p14:creationId xmlns:p14="http://schemas.microsoft.com/office/powerpoint/2010/main" val="3359838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5DF062-8BB9-8A43-A20E-F049EDF55C93}"/>
              </a:ext>
            </a:extLst>
          </p:cNvPr>
          <p:cNvSpPr txBox="1"/>
          <p:nvPr/>
        </p:nvSpPr>
        <p:spPr>
          <a:xfrm>
            <a:off x="2782171" y="2890391"/>
            <a:ext cx="6627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POC</a:t>
            </a:r>
          </a:p>
        </p:txBody>
      </p:sp>
    </p:spTree>
    <p:extLst>
      <p:ext uri="{BB962C8B-B14F-4D97-AF65-F5344CB8AC3E}">
        <p14:creationId xmlns:p14="http://schemas.microsoft.com/office/powerpoint/2010/main" val="129067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82B04F-1F65-FB4D-8721-823FD2CD2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558800"/>
            <a:ext cx="107442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03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val 64">
            <a:extLst>
              <a:ext uri="{FF2B5EF4-FFF2-40B4-BE49-F238E27FC236}">
                <a16:creationId xmlns:a16="http://schemas.microsoft.com/office/drawing/2014/main" id="{6EBFAB5A-129C-4543-8054-F4626BC82069}"/>
              </a:ext>
            </a:extLst>
          </p:cNvPr>
          <p:cNvSpPr/>
          <p:nvPr/>
        </p:nvSpPr>
        <p:spPr>
          <a:xfrm>
            <a:off x="3901041" y="2354695"/>
            <a:ext cx="3120390" cy="2491740"/>
          </a:xfrm>
          <a:prstGeom prst="ellipse">
            <a:avLst/>
          </a:prstGeom>
          <a:noFill/>
          <a:ln w="25400">
            <a:solidFill>
              <a:srgbClr val="30B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4EF6F17-3A44-7C44-93A2-9741E0BE4C0A}"/>
              </a:ext>
            </a:extLst>
          </p:cNvPr>
          <p:cNvSpPr txBox="1"/>
          <p:nvPr/>
        </p:nvSpPr>
        <p:spPr>
          <a:xfrm>
            <a:off x="4498069" y="3204999"/>
            <a:ext cx="1905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Cloud Analytics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00E52632-A4CB-1F45-B4FB-C34F509994BF}"/>
              </a:ext>
            </a:extLst>
          </p:cNvPr>
          <p:cNvSpPr/>
          <p:nvPr/>
        </p:nvSpPr>
        <p:spPr>
          <a:xfrm>
            <a:off x="545981" y="3091964"/>
            <a:ext cx="1767645" cy="1014890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2AAD44-FBE5-2944-AE4F-F73E5F12C3E6}"/>
              </a:ext>
            </a:extLst>
          </p:cNvPr>
          <p:cNvSpPr txBox="1"/>
          <p:nvPr/>
        </p:nvSpPr>
        <p:spPr>
          <a:xfrm>
            <a:off x="528504" y="3259681"/>
            <a:ext cx="1767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Market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Offering</a:t>
            </a:r>
          </a:p>
        </p:txBody>
      </p: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26CF39B2-DBFD-B544-A829-9D9A147FAA3C}"/>
              </a:ext>
            </a:extLst>
          </p:cNvPr>
          <p:cNvCxnSpPr>
            <a:cxnSpLocks/>
            <a:stCxn id="71" idx="0"/>
            <a:endCxn id="65" idx="1"/>
          </p:cNvCxnSpPr>
          <p:nvPr/>
        </p:nvCxnSpPr>
        <p:spPr>
          <a:xfrm rot="5400000" flipH="1" flipV="1">
            <a:off x="2707727" y="1441679"/>
            <a:ext cx="372362" cy="2928208"/>
          </a:xfrm>
          <a:prstGeom prst="curvedConnector3">
            <a:avLst>
              <a:gd name="adj1" fmla="val 259390"/>
            </a:avLst>
          </a:prstGeom>
          <a:ln w="254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91CC87A-5948-914E-B3A9-5507126F156D}"/>
              </a:ext>
            </a:extLst>
          </p:cNvPr>
          <p:cNvSpPr txBox="1"/>
          <p:nvPr/>
        </p:nvSpPr>
        <p:spPr>
          <a:xfrm>
            <a:off x="2194727" y="1699179"/>
            <a:ext cx="145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Telemetry Data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FC62C9B-BE53-3F44-91E9-88EDA3559D41}"/>
              </a:ext>
            </a:extLst>
          </p:cNvPr>
          <p:cNvSpPr txBox="1"/>
          <p:nvPr/>
        </p:nvSpPr>
        <p:spPr>
          <a:xfrm>
            <a:off x="2138322" y="5202375"/>
            <a:ext cx="17627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Reporting/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Device Health Visualization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FFAD60A9-8F94-CD44-8620-57306F95EA20}"/>
              </a:ext>
            </a:extLst>
          </p:cNvPr>
          <p:cNvSpPr/>
          <p:nvPr/>
        </p:nvSpPr>
        <p:spPr>
          <a:xfrm>
            <a:off x="7602201" y="5351069"/>
            <a:ext cx="1762719" cy="817300"/>
          </a:xfrm>
          <a:prstGeom prst="roundRect">
            <a:avLst/>
          </a:prstGeom>
          <a:noFill/>
          <a:ln w="25400">
            <a:solidFill>
              <a:srgbClr val="F2AE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9DB76809-6420-9046-948B-9DBEC91CE300}"/>
              </a:ext>
            </a:extLst>
          </p:cNvPr>
          <p:cNvSpPr/>
          <p:nvPr/>
        </p:nvSpPr>
        <p:spPr>
          <a:xfrm>
            <a:off x="8066590" y="1862491"/>
            <a:ext cx="1762719" cy="817300"/>
          </a:xfrm>
          <a:prstGeom prst="roundRect">
            <a:avLst/>
          </a:prstGeom>
          <a:noFill/>
          <a:ln w="25400">
            <a:solidFill>
              <a:srgbClr val="F2AE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FCE3A51-1B94-5B4D-AD3C-E8FB7D6A9D1E}"/>
              </a:ext>
            </a:extLst>
          </p:cNvPr>
          <p:cNvSpPr txBox="1"/>
          <p:nvPr/>
        </p:nvSpPr>
        <p:spPr>
          <a:xfrm>
            <a:off x="7651525" y="5467008"/>
            <a:ext cx="166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Web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Applications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FECF22F2-1E15-704E-A828-59D8A9D8B0E2}"/>
              </a:ext>
            </a:extLst>
          </p:cNvPr>
          <p:cNvSpPr/>
          <p:nvPr/>
        </p:nvSpPr>
        <p:spPr>
          <a:xfrm>
            <a:off x="6755476" y="423294"/>
            <a:ext cx="1762719" cy="817300"/>
          </a:xfrm>
          <a:prstGeom prst="roundRect">
            <a:avLst/>
          </a:prstGeom>
          <a:noFill/>
          <a:ln w="25400">
            <a:solidFill>
              <a:srgbClr val="F2AE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D7DC9C6-22FC-8443-8F9F-A9001EF14728}"/>
              </a:ext>
            </a:extLst>
          </p:cNvPr>
          <p:cNvSpPr txBox="1"/>
          <p:nvPr/>
        </p:nvSpPr>
        <p:spPr>
          <a:xfrm>
            <a:off x="6903785" y="553943"/>
            <a:ext cx="1466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Customer Assets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B6855EB-08EA-9D48-A495-28DB9F88712E}"/>
              </a:ext>
            </a:extLst>
          </p:cNvPr>
          <p:cNvSpPr txBox="1"/>
          <p:nvPr/>
        </p:nvSpPr>
        <p:spPr>
          <a:xfrm>
            <a:off x="8062639" y="1876420"/>
            <a:ext cx="17627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Dashboards &amp; Asset Metrics Visualization</a:t>
            </a:r>
          </a:p>
        </p:txBody>
      </p:sp>
      <p:cxnSp>
        <p:nvCxnSpPr>
          <p:cNvPr id="101" name="Curved Connector 100">
            <a:extLst>
              <a:ext uri="{FF2B5EF4-FFF2-40B4-BE49-F238E27FC236}">
                <a16:creationId xmlns:a16="http://schemas.microsoft.com/office/drawing/2014/main" id="{4FA29B53-F0F4-E24D-BE78-08396FDAF7DD}"/>
              </a:ext>
            </a:extLst>
          </p:cNvPr>
          <p:cNvCxnSpPr>
            <a:cxnSpLocks/>
            <a:stCxn id="65" idx="0"/>
            <a:endCxn id="98" idx="1"/>
          </p:cNvCxnSpPr>
          <p:nvPr/>
        </p:nvCxnSpPr>
        <p:spPr>
          <a:xfrm rot="5400000" flipH="1" flipV="1">
            <a:off x="5346981" y="946200"/>
            <a:ext cx="1522751" cy="1294240"/>
          </a:xfrm>
          <a:prstGeom prst="curvedConnector2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urved Connector 102">
            <a:extLst>
              <a:ext uri="{FF2B5EF4-FFF2-40B4-BE49-F238E27FC236}">
                <a16:creationId xmlns:a16="http://schemas.microsoft.com/office/drawing/2014/main" id="{B8E8FAF2-46D7-884F-BD50-B42C0ED9D551}"/>
              </a:ext>
            </a:extLst>
          </p:cNvPr>
          <p:cNvCxnSpPr>
            <a:cxnSpLocks/>
            <a:stCxn id="65" idx="7"/>
            <a:endCxn id="96" idx="0"/>
          </p:cNvCxnSpPr>
          <p:nvPr/>
        </p:nvCxnSpPr>
        <p:spPr>
          <a:xfrm rot="5400000" flipH="1" flipV="1">
            <a:off x="7327650" y="1099302"/>
            <a:ext cx="857111" cy="2383490"/>
          </a:xfrm>
          <a:prstGeom prst="curvedConnector3">
            <a:avLst>
              <a:gd name="adj1" fmla="val 126671"/>
            </a:avLst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E99EEE74-D9DE-D643-88E6-DC5AF13E2B86}"/>
              </a:ext>
            </a:extLst>
          </p:cNvPr>
          <p:cNvCxnSpPr>
            <a:cxnSpLocks/>
            <a:stCxn id="65" idx="4"/>
            <a:endCxn id="95" idx="1"/>
          </p:cNvCxnSpPr>
          <p:nvPr/>
        </p:nvCxnSpPr>
        <p:spPr>
          <a:xfrm rot="16200000" flipH="1">
            <a:off x="6075076" y="4232594"/>
            <a:ext cx="913284" cy="2140965"/>
          </a:xfrm>
          <a:prstGeom prst="curvedConnector2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01B2124-CDF2-234E-BE97-8FCA1616ABCA}"/>
              </a:ext>
            </a:extLst>
          </p:cNvPr>
          <p:cNvSpPr txBox="1"/>
          <p:nvPr/>
        </p:nvSpPr>
        <p:spPr>
          <a:xfrm>
            <a:off x="4506220" y="905752"/>
            <a:ext cx="10726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Collects metrics from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3FBEF94-0317-9D4A-B67B-3D22B288DC9C}"/>
              </a:ext>
            </a:extLst>
          </p:cNvPr>
          <p:cNvSpPr txBox="1"/>
          <p:nvPr/>
        </p:nvSpPr>
        <p:spPr>
          <a:xfrm>
            <a:off x="6365115" y="5112126"/>
            <a:ext cx="1237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Integrates with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48B5544-2BAF-5E41-BA63-8305DC29C695}"/>
              </a:ext>
            </a:extLst>
          </p:cNvPr>
          <p:cNvSpPr txBox="1"/>
          <p:nvPr/>
        </p:nvSpPr>
        <p:spPr>
          <a:xfrm>
            <a:off x="6824419" y="2030694"/>
            <a:ext cx="1151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generates</a:t>
            </a:r>
          </a:p>
        </p:txBody>
      </p:sp>
      <p:cxnSp>
        <p:nvCxnSpPr>
          <p:cNvPr id="109" name="Curved Connector 108">
            <a:extLst>
              <a:ext uri="{FF2B5EF4-FFF2-40B4-BE49-F238E27FC236}">
                <a16:creationId xmlns:a16="http://schemas.microsoft.com/office/drawing/2014/main" id="{71F6C5D1-853A-9A47-B836-07E62F3B961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63712" y="2827838"/>
            <a:ext cx="372362" cy="2928208"/>
          </a:xfrm>
          <a:prstGeom prst="curvedConnector3">
            <a:avLst>
              <a:gd name="adj1" fmla="val 259390"/>
            </a:avLst>
          </a:prstGeom>
          <a:ln w="25400">
            <a:solidFill>
              <a:schemeClr val="bg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 descr="A close up of a logo&#10;&#10;Description automatically generated">
            <a:extLst>
              <a:ext uri="{FF2B5EF4-FFF2-40B4-BE49-F238E27FC236}">
                <a16:creationId xmlns:a16="http://schemas.microsoft.com/office/drawing/2014/main" id="{64C4572B-6ED3-B94D-8278-7765DDDE3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864509" y="5074547"/>
            <a:ext cx="391506" cy="629207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F36777DA-10C5-ED42-8BFF-73DF2302E361}"/>
              </a:ext>
            </a:extLst>
          </p:cNvPr>
          <p:cNvSpPr txBox="1"/>
          <p:nvPr/>
        </p:nvSpPr>
        <p:spPr>
          <a:xfrm>
            <a:off x="9038017" y="1029774"/>
            <a:ext cx="866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Analyst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E23A9BA-C999-394E-A144-2CCC25EB3DAC}"/>
              </a:ext>
            </a:extLst>
          </p:cNvPr>
          <p:cNvSpPr txBox="1"/>
          <p:nvPr/>
        </p:nvSpPr>
        <p:spPr>
          <a:xfrm>
            <a:off x="9651555" y="5848635"/>
            <a:ext cx="85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Customer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User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1D3DB43-7F08-2047-94A4-0575DB5BDC77}"/>
              </a:ext>
            </a:extLst>
          </p:cNvPr>
          <p:cNvSpPr txBox="1"/>
          <p:nvPr/>
        </p:nvSpPr>
        <p:spPr>
          <a:xfrm>
            <a:off x="10094132" y="3204999"/>
            <a:ext cx="145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Operations &amp; Infra Team</a:t>
            </a:r>
          </a:p>
        </p:txBody>
      </p:sp>
      <p:pic>
        <p:nvPicPr>
          <p:cNvPr id="114" name="Picture 113" descr="A close up of a logo&#10;&#10;Description automatically generated">
            <a:extLst>
              <a:ext uri="{FF2B5EF4-FFF2-40B4-BE49-F238E27FC236}">
                <a16:creationId xmlns:a16="http://schemas.microsoft.com/office/drawing/2014/main" id="{93CD34BD-BB72-B44B-B73D-135006390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585873" y="2462731"/>
            <a:ext cx="391506" cy="629207"/>
          </a:xfrm>
          <a:prstGeom prst="rect">
            <a:avLst/>
          </a:prstGeom>
        </p:spPr>
      </p:pic>
      <p:pic>
        <p:nvPicPr>
          <p:cNvPr id="115" name="Picture 114" descr="A close up of a logo&#10;&#10;Description automatically generated">
            <a:extLst>
              <a:ext uri="{FF2B5EF4-FFF2-40B4-BE49-F238E27FC236}">
                <a16:creationId xmlns:a16="http://schemas.microsoft.com/office/drawing/2014/main" id="{599E038A-DECE-4240-AE25-06FEDD3B3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315595" y="400567"/>
            <a:ext cx="391506" cy="629207"/>
          </a:xfrm>
          <a:prstGeom prst="rect">
            <a:avLst/>
          </a:prstGeom>
        </p:spPr>
      </p:pic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4DD4168C-88CB-D94C-B80E-E90B366B1CCB}"/>
              </a:ext>
            </a:extLst>
          </p:cNvPr>
          <p:cNvSpPr/>
          <p:nvPr/>
        </p:nvSpPr>
        <p:spPr>
          <a:xfrm>
            <a:off x="8167612" y="3528611"/>
            <a:ext cx="1762719" cy="817300"/>
          </a:xfrm>
          <a:prstGeom prst="roundRect">
            <a:avLst/>
          </a:prstGeom>
          <a:noFill/>
          <a:ln w="25400">
            <a:solidFill>
              <a:srgbClr val="F2AE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82F7B8F-4B0F-7645-9A23-A3414CDFE54B}"/>
              </a:ext>
            </a:extLst>
          </p:cNvPr>
          <p:cNvSpPr txBox="1"/>
          <p:nvPr/>
        </p:nvSpPr>
        <p:spPr>
          <a:xfrm>
            <a:off x="8216936" y="3651810"/>
            <a:ext cx="166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KPIs, Metrics Management</a:t>
            </a:r>
          </a:p>
        </p:txBody>
      </p:sp>
      <p:cxnSp>
        <p:nvCxnSpPr>
          <p:cNvPr id="118" name="Curved Connector 117">
            <a:extLst>
              <a:ext uri="{FF2B5EF4-FFF2-40B4-BE49-F238E27FC236}">
                <a16:creationId xmlns:a16="http://schemas.microsoft.com/office/drawing/2014/main" id="{54686C3B-E627-E440-A37E-08D83F13E42A}"/>
              </a:ext>
            </a:extLst>
          </p:cNvPr>
          <p:cNvCxnSpPr>
            <a:cxnSpLocks/>
            <a:endCxn id="116" idx="2"/>
          </p:cNvCxnSpPr>
          <p:nvPr/>
        </p:nvCxnSpPr>
        <p:spPr>
          <a:xfrm>
            <a:off x="6903785" y="4132461"/>
            <a:ext cx="2145187" cy="213450"/>
          </a:xfrm>
          <a:prstGeom prst="curvedConnector4">
            <a:avLst>
              <a:gd name="adj1" fmla="val 22814"/>
              <a:gd name="adj2" fmla="val 379567"/>
            </a:avLst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8E2E1FC-695F-7B46-A144-4881AE0C7414}"/>
              </a:ext>
            </a:extLst>
          </p:cNvPr>
          <p:cNvSpPr txBox="1"/>
          <p:nvPr/>
        </p:nvSpPr>
        <p:spPr>
          <a:xfrm>
            <a:off x="7061055" y="3827519"/>
            <a:ext cx="1151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provides</a:t>
            </a:r>
          </a:p>
        </p:txBody>
      </p:sp>
      <p:pic>
        <p:nvPicPr>
          <p:cNvPr id="120" name="Picture 119" descr="A close up of a logo&#10;&#10;Description automatically generated">
            <a:extLst>
              <a:ext uri="{FF2B5EF4-FFF2-40B4-BE49-F238E27FC236}">
                <a16:creationId xmlns:a16="http://schemas.microsoft.com/office/drawing/2014/main" id="{8F8B5D52-EA2D-9E46-BF9E-71AA49C37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037594" y="5074547"/>
            <a:ext cx="391506" cy="629207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18393510-6432-CF47-BCEC-9534545BAC71}"/>
              </a:ext>
            </a:extLst>
          </p:cNvPr>
          <p:cNvSpPr txBox="1"/>
          <p:nvPr/>
        </p:nvSpPr>
        <p:spPr>
          <a:xfrm>
            <a:off x="10733860" y="5891370"/>
            <a:ext cx="946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3733219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C7448D-A908-5D49-9F99-EEC256E7830B}"/>
              </a:ext>
            </a:extLst>
          </p:cNvPr>
          <p:cNvSpPr txBox="1"/>
          <p:nvPr/>
        </p:nvSpPr>
        <p:spPr>
          <a:xfrm>
            <a:off x="2782171" y="2890391"/>
            <a:ext cx="66276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Future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System Context</a:t>
            </a:r>
          </a:p>
        </p:txBody>
      </p:sp>
    </p:spTree>
    <p:extLst>
      <p:ext uri="{BB962C8B-B14F-4D97-AF65-F5344CB8AC3E}">
        <p14:creationId xmlns:p14="http://schemas.microsoft.com/office/powerpoint/2010/main" val="197919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10CB051-F894-DB47-838E-A86F2142E7E2}"/>
              </a:ext>
            </a:extLst>
          </p:cNvPr>
          <p:cNvGrpSpPr/>
          <p:nvPr/>
        </p:nvGrpSpPr>
        <p:grpSpPr>
          <a:xfrm>
            <a:off x="528504" y="244867"/>
            <a:ext cx="11152058" cy="6350550"/>
            <a:chOff x="528504" y="333767"/>
            <a:chExt cx="11152058" cy="635055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EBFAB5A-129C-4543-8054-F4626BC82069}"/>
                </a:ext>
              </a:extLst>
            </p:cNvPr>
            <p:cNvSpPr/>
            <p:nvPr/>
          </p:nvSpPr>
          <p:spPr>
            <a:xfrm>
              <a:off x="3901041" y="2354695"/>
              <a:ext cx="3120390" cy="2491740"/>
            </a:xfrm>
            <a:prstGeom prst="ellipse">
              <a:avLst/>
            </a:prstGeom>
            <a:noFill/>
            <a:ln w="25400">
              <a:solidFill>
                <a:srgbClr val="30B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4EF6F17-3A44-7C44-93A2-9741E0BE4C0A}"/>
                </a:ext>
              </a:extLst>
            </p:cNvPr>
            <p:cNvSpPr txBox="1"/>
            <p:nvPr/>
          </p:nvSpPr>
          <p:spPr>
            <a:xfrm>
              <a:off x="4498069" y="3204999"/>
              <a:ext cx="19052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Cloud Analytics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00E52632-A4CB-1F45-B4FB-C34F509994BF}"/>
                </a:ext>
              </a:extLst>
            </p:cNvPr>
            <p:cNvSpPr/>
            <p:nvPr/>
          </p:nvSpPr>
          <p:spPr>
            <a:xfrm>
              <a:off x="545981" y="3091964"/>
              <a:ext cx="1767645" cy="1014890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62AAD44-FBE5-2944-AE4F-F73E5F12C3E6}"/>
                </a:ext>
              </a:extLst>
            </p:cNvPr>
            <p:cNvSpPr txBox="1"/>
            <p:nvPr/>
          </p:nvSpPr>
          <p:spPr>
            <a:xfrm>
              <a:off x="528504" y="3259681"/>
              <a:ext cx="17676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Market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Offering</a:t>
              </a:r>
            </a:p>
          </p:txBody>
        </p:sp>
        <p:cxnSp>
          <p:nvCxnSpPr>
            <p:cNvPr id="73" name="Curved Connector 72">
              <a:extLst>
                <a:ext uri="{FF2B5EF4-FFF2-40B4-BE49-F238E27FC236}">
                  <a16:creationId xmlns:a16="http://schemas.microsoft.com/office/drawing/2014/main" id="{26CF39B2-DBFD-B544-A829-9D9A147FAA3C}"/>
                </a:ext>
              </a:extLst>
            </p:cNvPr>
            <p:cNvCxnSpPr>
              <a:cxnSpLocks/>
              <a:stCxn id="71" idx="0"/>
              <a:endCxn id="65" idx="1"/>
            </p:cNvCxnSpPr>
            <p:nvPr/>
          </p:nvCxnSpPr>
          <p:spPr>
            <a:xfrm rot="5400000" flipH="1" flipV="1">
              <a:off x="2707727" y="1441679"/>
              <a:ext cx="372362" cy="2928208"/>
            </a:xfrm>
            <a:prstGeom prst="curvedConnector3">
              <a:avLst>
                <a:gd name="adj1" fmla="val 259390"/>
              </a:avLst>
            </a:prstGeom>
            <a:ln w="25400">
              <a:solidFill>
                <a:schemeClr val="bg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91CC87A-5948-914E-B3A9-5507126F156D}"/>
                </a:ext>
              </a:extLst>
            </p:cNvPr>
            <p:cNvSpPr txBox="1"/>
            <p:nvPr/>
          </p:nvSpPr>
          <p:spPr>
            <a:xfrm>
              <a:off x="2194727" y="1699179"/>
              <a:ext cx="1457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Telemetry Data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FC62C9B-BE53-3F44-91E9-88EDA3559D41}"/>
                </a:ext>
              </a:extLst>
            </p:cNvPr>
            <p:cNvSpPr txBox="1"/>
            <p:nvPr/>
          </p:nvSpPr>
          <p:spPr>
            <a:xfrm>
              <a:off x="2138322" y="5202375"/>
              <a:ext cx="176271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Reporting/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Device Health Visualization</a:t>
              </a:r>
            </a:p>
            <a:p>
              <a:pPr algn="ctr"/>
              <a:endParaRPr lang="en-US" sz="1400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Alerting &amp; Response</a:t>
              </a:r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FFAD60A9-8F94-CD44-8620-57306F95EA20}"/>
                </a:ext>
              </a:extLst>
            </p:cNvPr>
            <p:cNvSpPr/>
            <p:nvPr/>
          </p:nvSpPr>
          <p:spPr>
            <a:xfrm>
              <a:off x="7602201" y="5351069"/>
              <a:ext cx="1762719" cy="817300"/>
            </a:xfrm>
            <a:prstGeom prst="roundRect">
              <a:avLst/>
            </a:prstGeom>
            <a:noFill/>
            <a:ln w="25400">
              <a:solidFill>
                <a:srgbClr val="F2A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9DB76809-6420-9046-948B-9DBEC91CE300}"/>
                </a:ext>
              </a:extLst>
            </p:cNvPr>
            <p:cNvSpPr/>
            <p:nvPr/>
          </p:nvSpPr>
          <p:spPr>
            <a:xfrm>
              <a:off x="8066590" y="1722791"/>
              <a:ext cx="1762719" cy="817300"/>
            </a:xfrm>
            <a:prstGeom prst="roundRect">
              <a:avLst/>
            </a:prstGeom>
            <a:noFill/>
            <a:ln w="25400">
              <a:solidFill>
                <a:srgbClr val="F2A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FCE3A51-1B94-5B4D-AD3C-E8FB7D6A9D1E}"/>
                </a:ext>
              </a:extLst>
            </p:cNvPr>
            <p:cNvSpPr txBox="1"/>
            <p:nvPr/>
          </p:nvSpPr>
          <p:spPr>
            <a:xfrm>
              <a:off x="7651525" y="5467008"/>
              <a:ext cx="1664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Web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Applications</a:t>
              </a: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FECF22F2-1E15-704E-A828-59D8A9D8B0E2}"/>
                </a:ext>
              </a:extLst>
            </p:cNvPr>
            <p:cNvSpPr/>
            <p:nvPr/>
          </p:nvSpPr>
          <p:spPr>
            <a:xfrm>
              <a:off x="6755476" y="423294"/>
              <a:ext cx="1762719" cy="817300"/>
            </a:xfrm>
            <a:prstGeom prst="roundRect">
              <a:avLst/>
            </a:prstGeom>
            <a:noFill/>
            <a:ln w="25400">
              <a:solidFill>
                <a:srgbClr val="F2A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D7DC9C6-22FC-8443-8F9F-A9001EF14728}"/>
                </a:ext>
              </a:extLst>
            </p:cNvPr>
            <p:cNvSpPr txBox="1"/>
            <p:nvPr/>
          </p:nvSpPr>
          <p:spPr>
            <a:xfrm>
              <a:off x="6903785" y="553943"/>
              <a:ext cx="14660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Customer Assets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B6855EB-08EA-9D48-A495-28DB9F88712E}"/>
                </a:ext>
              </a:extLst>
            </p:cNvPr>
            <p:cNvSpPr txBox="1"/>
            <p:nvPr/>
          </p:nvSpPr>
          <p:spPr>
            <a:xfrm>
              <a:off x="8062639" y="1736720"/>
              <a:ext cx="17627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Dashboards &amp; Asset Metrics Visualization</a:t>
              </a:r>
            </a:p>
          </p:txBody>
        </p:sp>
        <p:cxnSp>
          <p:nvCxnSpPr>
            <p:cNvPr id="101" name="Curved Connector 100">
              <a:extLst>
                <a:ext uri="{FF2B5EF4-FFF2-40B4-BE49-F238E27FC236}">
                  <a16:creationId xmlns:a16="http://schemas.microsoft.com/office/drawing/2014/main" id="{4FA29B53-F0F4-E24D-BE78-08396FDAF7DD}"/>
                </a:ext>
              </a:extLst>
            </p:cNvPr>
            <p:cNvCxnSpPr>
              <a:cxnSpLocks/>
              <a:stCxn id="65" idx="0"/>
              <a:endCxn id="98" idx="1"/>
            </p:cNvCxnSpPr>
            <p:nvPr/>
          </p:nvCxnSpPr>
          <p:spPr>
            <a:xfrm rot="5400000" flipH="1" flipV="1">
              <a:off x="5346981" y="946200"/>
              <a:ext cx="1522751" cy="1294240"/>
            </a:xfrm>
            <a:prstGeom prst="curvedConnector2">
              <a:avLst/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urved Connector 102">
              <a:extLst>
                <a:ext uri="{FF2B5EF4-FFF2-40B4-BE49-F238E27FC236}">
                  <a16:creationId xmlns:a16="http://schemas.microsoft.com/office/drawing/2014/main" id="{B8E8FAF2-46D7-884F-BD50-B42C0ED9D551}"/>
                </a:ext>
              </a:extLst>
            </p:cNvPr>
            <p:cNvCxnSpPr>
              <a:cxnSpLocks/>
              <a:stCxn id="65" idx="7"/>
              <a:endCxn id="96" idx="0"/>
            </p:cNvCxnSpPr>
            <p:nvPr/>
          </p:nvCxnSpPr>
          <p:spPr>
            <a:xfrm rot="5400000" flipH="1" flipV="1">
              <a:off x="7257800" y="1029452"/>
              <a:ext cx="996811" cy="2383490"/>
            </a:xfrm>
            <a:prstGeom prst="curvedConnector3">
              <a:avLst>
                <a:gd name="adj1" fmla="val 116563"/>
              </a:avLst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urved Connector 103">
              <a:extLst>
                <a:ext uri="{FF2B5EF4-FFF2-40B4-BE49-F238E27FC236}">
                  <a16:creationId xmlns:a16="http://schemas.microsoft.com/office/drawing/2014/main" id="{E99EEE74-D9DE-D643-88E6-DC5AF13E2B86}"/>
                </a:ext>
              </a:extLst>
            </p:cNvPr>
            <p:cNvCxnSpPr>
              <a:cxnSpLocks/>
              <a:stCxn id="65" idx="4"/>
              <a:endCxn id="95" idx="1"/>
            </p:cNvCxnSpPr>
            <p:nvPr/>
          </p:nvCxnSpPr>
          <p:spPr>
            <a:xfrm rot="16200000" flipH="1">
              <a:off x="6075076" y="4232594"/>
              <a:ext cx="913284" cy="2140965"/>
            </a:xfrm>
            <a:prstGeom prst="curvedConnector2">
              <a:avLst/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01B2124-CDF2-234E-BE97-8FCA1616ABCA}"/>
                </a:ext>
              </a:extLst>
            </p:cNvPr>
            <p:cNvSpPr txBox="1"/>
            <p:nvPr/>
          </p:nvSpPr>
          <p:spPr>
            <a:xfrm>
              <a:off x="4506220" y="905752"/>
              <a:ext cx="107261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i="1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Collects metrics from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3FBEF94-0317-9D4A-B67B-3D22B288DC9C}"/>
                </a:ext>
              </a:extLst>
            </p:cNvPr>
            <p:cNvSpPr txBox="1"/>
            <p:nvPr/>
          </p:nvSpPr>
          <p:spPr>
            <a:xfrm>
              <a:off x="6365115" y="5112126"/>
              <a:ext cx="12370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Integrates with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948B5544-2BAF-5E41-BA63-8305DC29C695}"/>
                </a:ext>
              </a:extLst>
            </p:cNvPr>
            <p:cNvSpPr txBox="1"/>
            <p:nvPr/>
          </p:nvSpPr>
          <p:spPr>
            <a:xfrm>
              <a:off x="6096000" y="1461205"/>
              <a:ext cx="1151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generates</a:t>
              </a:r>
            </a:p>
          </p:txBody>
        </p:sp>
        <p:cxnSp>
          <p:nvCxnSpPr>
            <p:cNvPr id="109" name="Curved Connector 108">
              <a:extLst>
                <a:ext uri="{FF2B5EF4-FFF2-40B4-BE49-F238E27FC236}">
                  <a16:creationId xmlns:a16="http://schemas.microsoft.com/office/drawing/2014/main" id="{71F6C5D1-853A-9A47-B836-07E62F3B961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663712" y="2827838"/>
              <a:ext cx="372362" cy="2928208"/>
            </a:xfrm>
            <a:prstGeom prst="curvedConnector3">
              <a:avLst>
                <a:gd name="adj1" fmla="val 259390"/>
              </a:avLst>
            </a:prstGeom>
            <a:ln w="25400">
              <a:solidFill>
                <a:schemeClr val="bg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109" descr="A close up of a logo&#10;&#10;Description automatically generated">
              <a:extLst>
                <a:ext uri="{FF2B5EF4-FFF2-40B4-BE49-F238E27FC236}">
                  <a16:creationId xmlns:a16="http://schemas.microsoft.com/office/drawing/2014/main" id="{64C4572B-6ED3-B94D-8278-7765DDDE3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864509" y="5074547"/>
              <a:ext cx="391506" cy="629207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36777DA-10C5-ED42-8BFF-73DF2302E361}"/>
                </a:ext>
              </a:extLst>
            </p:cNvPr>
            <p:cNvSpPr txBox="1"/>
            <p:nvPr/>
          </p:nvSpPr>
          <p:spPr>
            <a:xfrm>
              <a:off x="9038017" y="1029774"/>
              <a:ext cx="8661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Analyst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E23A9BA-C999-394E-A144-2CCC25EB3DAC}"/>
                </a:ext>
              </a:extLst>
            </p:cNvPr>
            <p:cNvSpPr txBox="1"/>
            <p:nvPr/>
          </p:nvSpPr>
          <p:spPr>
            <a:xfrm>
              <a:off x="9651555" y="5848635"/>
              <a:ext cx="852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Customer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User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1D3DB43-7F08-2047-94A4-0575DB5BDC77}"/>
                </a:ext>
              </a:extLst>
            </p:cNvPr>
            <p:cNvSpPr txBox="1"/>
            <p:nvPr/>
          </p:nvSpPr>
          <p:spPr>
            <a:xfrm>
              <a:off x="10188288" y="3708506"/>
              <a:ext cx="14577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Operations &amp; Infra Team</a:t>
              </a:r>
            </a:p>
          </p:txBody>
        </p:sp>
        <p:pic>
          <p:nvPicPr>
            <p:cNvPr id="114" name="Picture 113" descr="A close up of a logo&#10;&#10;Description automatically generated">
              <a:extLst>
                <a:ext uri="{FF2B5EF4-FFF2-40B4-BE49-F238E27FC236}">
                  <a16:creationId xmlns:a16="http://schemas.microsoft.com/office/drawing/2014/main" id="{93CD34BD-BB72-B44B-B73D-135006390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0680029" y="2966238"/>
              <a:ext cx="391506" cy="629207"/>
            </a:xfrm>
            <a:prstGeom prst="rect">
              <a:avLst/>
            </a:prstGeom>
          </p:spPr>
        </p:pic>
        <p:pic>
          <p:nvPicPr>
            <p:cNvPr id="115" name="Picture 114" descr="A close up of a logo&#10;&#10;Description automatically generated">
              <a:extLst>
                <a:ext uri="{FF2B5EF4-FFF2-40B4-BE49-F238E27FC236}">
                  <a16:creationId xmlns:a16="http://schemas.microsoft.com/office/drawing/2014/main" id="{599E038A-DECE-4240-AE25-06FEDD3B3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290853" y="333767"/>
              <a:ext cx="391506" cy="629207"/>
            </a:xfrm>
            <a:prstGeom prst="rect">
              <a:avLst/>
            </a:prstGeom>
          </p:spPr>
        </p:pic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4DD4168C-88CB-D94C-B80E-E90B366B1CCB}"/>
                </a:ext>
              </a:extLst>
            </p:cNvPr>
            <p:cNvSpPr/>
            <p:nvPr/>
          </p:nvSpPr>
          <p:spPr>
            <a:xfrm>
              <a:off x="8035792" y="3919948"/>
              <a:ext cx="1762719" cy="817300"/>
            </a:xfrm>
            <a:prstGeom prst="roundRect">
              <a:avLst/>
            </a:prstGeom>
            <a:noFill/>
            <a:ln w="25400">
              <a:solidFill>
                <a:srgbClr val="F2AE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82F7B8F-4B0F-7645-9A23-A3414CDFE54B}"/>
                </a:ext>
              </a:extLst>
            </p:cNvPr>
            <p:cNvSpPr txBox="1"/>
            <p:nvPr/>
          </p:nvSpPr>
          <p:spPr>
            <a:xfrm>
              <a:off x="8085116" y="4033528"/>
              <a:ext cx="1664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KPIs, Metrics Management</a:t>
              </a:r>
            </a:p>
          </p:txBody>
        </p:sp>
        <p:cxnSp>
          <p:nvCxnSpPr>
            <p:cNvPr id="118" name="Curved Connector 117">
              <a:extLst>
                <a:ext uri="{FF2B5EF4-FFF2-40B4-BE49-F238E27FC236}">
                  <a16:creationId xmlns:a16="http://schemas.microsoft.com/office/drawing/2014/main" id="{54686C3B-E627-E440-A37E-08D83F13E42A}"/>
                </a:ext>
              </a:extLst>
            </p:cNvPr>
            <p:cNvCxnSpPr>
              <a:cxnSpLocks/>
              <a:endCxn id="116" idx="2"/>
            </p:cNvCxnSpPr>
            <p:nvPr/>
          </p:nvCxnSpPr>
          <p:spPr>
            <a:xfrm>
              <a:off x="6771965" y="4321157"/>
              <a:ext cx="2145187" cy="416091"/>
            </a:xfrm>
            <a:prstGeom prst="curvedConnector4">
              <a:avLst>
                <a:gd name="adj1" fmla="val 29457"/>
                <a:gd name="adj2" fmla="val 154940"/>
              </a:avLst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8E2E1FC-695F-7B46-A144-4881AE0C7414}"/>
                </a:ext>
              </a:extLst>
            </p:cNvPr>
            <p:cNvSpPr txBox="1"/>
            <p:nvPr/>
          </p:nvSpPr>
          <p:spPr>
            <a:xfrm>
              <a:off x="6929235" y="4066456"/>
              <a:ext cx="1151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provides</a:t>
              </a:r>
            </a:p>
          </p:txBody>
        </p:sp>
        <p:pic>
          <p:nvPicPr>
            <p:cNvPr id="120" name="Picture 119" descr="A close up of a logo&#10;&#10;Description automatically generated">
              <a:extLst>
                <a:ext uri="{FF2B5EF4-FFF2-40B4-BE49-F238E27FC236}">
                  <a16:creationId xmlns:a16="http://schemas.microsoft.com/office/drawing/2014/main" id="{8F8B5D52-EA2D-9E46-BF9E-71AA49C37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1037594" y="5074547"/>
              <a:ext cx="391506" cy="629207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8393510-6432-CF47-BCEC-9534545BAC71}"/>
                </a:ext>
              </a:extLst>
            </p:cNvPr>
            <p:cNvSpPr txBox="1"/>
            <p:nvPr/>
          </p:nvSpPr>
          <p:spPr>
            <a:xfrm>
              <a:off x="10733860" y="5891370"/>
              <a:ext cx="9467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Developer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FF8EC3E-78BE-E247-8273-A28DD72E94B1}"/>
                </a:ext>
              </a:extLst>
            </p:cNvPr>
            <p:cNvSpPr/>
            <p:nvPr/>
          </p:nvSpPr>
          <p:spPr>
            <a:xfrm>
              <a:off x="5058571" y="5867017"/>
              <a:ext cx="1762719" cy="817300"/>
            </a:xfrm>
            <a:prstGeom prst="roundRect">
              <a:avLst/>
            </a:prstGeom>
            <a:noFill/>
            <a:ln w="25400">
              <a:solidFill>
                <a:srgbClr val="F2AE21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B21B7A-4550-2B42-B99B-A80E5A24CBA5}"/>
                </a:ext>
              </a:extLst>
            </p:cNvPr>
            <p:cNvSpPr txBox="1"/>
            <p:nvPr/>
          </p:nvSpPr>
          <p:spPr>
            <a:xfrm>
              <a:off x="5107895" y="5982956"/>
              <a:ext cx="1664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Notification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Systems</a:t>
              </a:r>
            </a:p>
          </p:txBody>
        </p: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F6EC00E5-B9D5-8E44-9847-9AE43B90DF1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924760" y="4976648"/>
              <a:ext cx="1034803" cy="794644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DB17CED-FD61-B041-BD2B-E3725147C514}"/>
                </a:ext>
              </a:extLst>
            </p:cNvPr>
            <p:cNvSpPr txBox="1"/>
            <p:nvPr/>
          </p:nvSpPr>
          <p:spPr>
            <a:xfrm>
              <a:off x="3996876" y="5195613"/>
              <a:ext cx="12370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notifies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C5BA8F70-62E5-0D42-AE4D-7532262716DD}"/>
                </a:ext>
              </a:extLst>
            </p:cNvPr>
            <p:cNvSpPr/>
            <p:nvPr/>
          </p:nvSpPr>
          <p:spPr>
            <a:xfrm>
              <a:off x="8055373" y="2814784"/>
              <a:ext cx="1762719" cy="817300"/>
            </a:xfrm>
            <a:prstGeom prst="roundRect">
              <a:avLst/>
            </a:prstGeom>
            <a:noFill/>
            <a:ln w="25400">
              <a:solidFill>
                <a:srgbClr val="F2AE21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71B186-62FB-1B42-86AC-F5882C0D79DD}"/>
                </a:ext>
              </a:extLst>
            </p:cNvPr>
            <p:cNvSpPr txBox="1"/>
            <p:nvPr/>
          </p:nvSpPr>
          <p:spPr>
            <a:xfrm>
              <a:off x="8114905" y="2954675"/>
              <a:ext cx="16640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Health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Alerts</a:t>
              </a:r>
            </a:p>
          </p:txBody>
        </p: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616EDA19-E5A0-A340-BCEE-AE791F7E24DD}"/>
                </a:ext>
              </a:extLst>
            </p:cNvPr>
            <p:cNvCxnSpPr>
              <a:cxnSpLocks/>
              <a:stCxn id="65" idx="6"/>
              <a:endCxn id="40" idx="1"/>
            </p:cNvCxnSpPr>
            <p:nvPr/>
          </p:nvCxnSpPr>
          <p:spPr>
            <a:xfrm flipV="1">
              <a:off x="7021431" y="3223434"/>
              <a:ext cx="1033942" cy="377131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DE83407-FE6D-F647-B2BA-E1C0DE4EC924}"/>
                </a:ext>
              </a:extLst>
            </p:cNvPr>
            <p:cNvSpPr txBox="1"/>
            <p:nvPr/>
          </p:nvSpPr>
          <p:spPr>
            <a:xfrm>
              <a:off x="6950749" y="2312878"/>
              <a:ext cx="10339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Monitors for / generates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67ED6D-05BD-A243-9578-A046F3287C36}"/>
                </a:ext>
              </a:extLst>
            </p:cNvPr>
            <p:cNvSpPr txBox="1"/>
            <p:nvPr/>
          </p:nvSpPr>
          <p:spPr>
            <a:xfrm>
              <a:off x="10302103" y="2110416"/>
              <a:ext cx="11282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Administrator</a:t>
              </a:r>
            </a:p>
          </p:txBody>
        </p:sp>
        <p:pic>
          <p:nvPicPr>
            <p:cNvPr id="47" name="Picture 46" descr="A close up of a logo&#10;&#10;Description automatically generated">
              <a:extLst>
                <a:ext uri="{FF2B5EF4-FFF2-40B4-BE49-F238E27FC236}">
                  <a16:creationId xmlns:a16="http://schemas.microsoft.com/office/drawing/2014/main" id="{17AA7E01-D52F-F244-9D66-E2BFE5898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0638268" y="1398491"/>
              <a:ext cx="391506" cy="629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06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6D6854FD-D251-4249-A8C2-E2B69355ED1B}"/>
              </a:ext>
            </a:extLst>
          </p:cNvPr>
          <p:cNvSpPr txBox="1"/>
          <p:nvPr/>
        </p:nvSpPr>
        <p:spPr>
          <a:xfrm>
            <a:off x="1559012" y="550460"/>
            <a:ext cx="6627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radley Hand" pitchFamily="2" charset="77"/>
              </a:rPr>
              <a:t>Grafana Supported Data 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D1D54-CBEF-6349-A6C9-A6FF03B80461}"/>
              </a:ext>
            </a:extLst>
          </p:cNvPr>
          <p:cNvSpPr txBox="1"/>
          <p:nvPr/>
        </p:nvSpPr>
        <p:spPr>
          <a:xfrm>
            <a:off x="1847111" y="1806974"/>
            <a:ext cx="4081670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 CloudWatch</a:t>
            </a:r>
            <a:endParaRPr lang="en-US" sz="2400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Monitor</a:t>
            </a:r>
            <a:endParaRPr lang="en-US" sz="2400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Elasticsearch</a:t>
            </a:r>
            <a:endParaRPr lang="en-US" sz="2400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Cloud Monitoring</a:t>
            </a:r>
            <a:endParaRPr lang="en-US" sz="2400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Graphite</a:t>
            </a:r>
            <a:endParaRPr lang="en-US" sz="2400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InfluxDB</a:t>
            </a:r>
            <a:endParaRPr lang="en-US" sz="2400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Loki</a:t>
            </a:r>
            <a:endParaRPr lang="en-US" sz="2400" dirty="0">
              <a:solidFill>
                <a:schemeClr val="bg1"/>
              </a:solidFill>
              <a:latin typeface="Bradley Hand ITC" panose="03070402050302030203" pitchFamily="66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5DD635-33B0-7B41-B863-971610187451}"/>
              </a:ext>
            </a:extLst>
          </p:cNvPr>
          <p:cNvSpPr txBox="1"/>
          <p:nvPr/>
        </p:nvSpPr>
        <p:spPr>
          <a:xfrm>
            <a:off x="6384099" y="1806974"/>
            <a:ext cx="4081670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8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SQL Server </a:t>
            </a:r>
            <a:endParaRPr lang="en-US" sz="2400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8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</a:t>
            </a:r>
            <a:endParaRPr lang="en-US" sz="2400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8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OpenTSDB</a:t>
            </a:r>
            <a:endParaRPr lang="en-US" sz="2400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8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PostgreSQL</a:t>
            </a:r>
            <a:endParaRPr lang="en-US" sz="2400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8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Prometheus</a:t>
            </a:r>
            <a:endParaRPr lang="en-US" sz="2400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8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Testdata</a:t>
            </a:r>
            <a:endParaRPr lang="en-US" sz="2400" dirty="0">
              <a:solidFill>
                <a:schemeClr val="bg1"/>
              </a:solidFill>
              <a:latin typeface="Bradley Hand ITC" panose="03070402050302030203" pitchFamily="66" charset="7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8"/>
            </a:pPr>
            <a:r>
              <a:rPr lang="en-US" sz="2400" dirty="0">
                <a:solidFill>
                  <a:schemeClr val="bg1"/>
                </a:solidFill>
                <a:latin typeface="Bradley Hand ITC" panose="03070402050302030203" pitchFamily="66" charset="77"/>
              </a:rPr>
              <a:t>Plugin</a:t>
            </a:r>
          </a:p>
        </p:txBody>
      </p:sp>
    </p:spTree>
    <p:extLst>
      <p:ext uri="{BB962C8B-B14F-4D97-AF65-F5344CB8AC3E}">
        <p14:creationId xmlns:p14="http://schemas.microsoft.com/office/powerpoint/2010/main" val="686062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21264</TotalTime>
  <Words>2601</Words>
  <Application>Microsoft Macintosh PowerPoint</Application>
  <PresentationFormat>Widescreen</PresentationFormat>
  <Paragraphs>779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Arial Rounded MT Bold</vt:lpstr>
      <vt:lpstr>Bradley Hand</vt:lpstr>
      <vt:lpstr>Bradley Hand ITC</vt:lpstr>
      <vt:lpstr>Calibri</vt:lpstr>
      <vt:lpstr>Calibri Light</vt:lpstr>
      <vt:lpstr>Segoe UI Historic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Alex Rodriguez</dc:creator>
  <cp:keywords/>
  <dc:description/>
  <cp:lastModifiedBy>Alex Rodriguez</cp:lastModifiedBy>
  <cp:revision>173</cp:revision>
  <dcterms:created xsi:type="dcterms:W3CDTF">2020-10-09T06:04:29Z</dcterms:created>
  <dcterms:modified xsi:type="dcterms:W3CDTF">2021-03-21T20:40:19Z</dcterms:modified>
  <cp:category/>
</cp:coreProperties>
</file>